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91" r:id="rId6"/>
    <p:sldId id="269" r:id="rId7"/>
    <p:sldId id="270" r:id="rId8"/>
    <p:sldId id="271" r:id="rId9"/>
    <p:sldId id="288" r:id="rId10"/>
    <p:sldId id="289" r:id="rId11"/>
    <p:sldId id="290" r:id="rId12"/>
    <p:sldId id="273" r:id="rId13"/>
    <p:sldId id="283" r:id="rId14"/>
    <p:sldId id="284" r:id="rId15"/>
    <p:sldId id="285" r:id="rId16"/>
    <p:sldId id="286" r:id="rId17"/>
    <p:sldId id="287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51D13-D613-9510-4603-319C36F06877}" v="28" dt="2024-07-12T09:57:38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6C05-E967-4A59-8757-5FAFBE3EB02D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1F89-BB2D-47E6-8835-10220BAD2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9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1AA03-3302-42F3-AB3E-E4BFAF121A27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57D89-57BF-4712-892D-8335B3CC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6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6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4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3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0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4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5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0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4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8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5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0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988D-5126-4243-B17A-A9ACBEFB7E2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F42E-0025-4C46-A34C-1EBBA0C4B2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5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vxAodrX3G8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wwryDJ5eU?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-172" r="10648" b="40"/>
          <a:stretch/>
        </p:blipFill>
        <p:spPr bwMode="auto">
          <a:xfrm>
            <a:off x="-783772" y="-559837"/>
            <a:ext cx="13194215" cy="74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2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587" y="1499820"/>
            <a:ext cx="83451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b="1"/>
              <a:t>Introductory questions </a:t>
            </a:r>
            <a:r>
              <a:rPr lang="en-US" sz="3600"/>
              <a:t>(</a:t>
            </a:r>
            <a:r>
              <a:rPr lang="en-US" sz="3600" b="1"/>
              <a:t>30% in total) </a:t>
            </a:r>
            <a:endParaRPr lang="en-US" sz="3600"/>
          </a:p>
          <a:p>
            <a:pPr fontAlgn="base"/>
            <a:endParaRPr lang="en-US" sz="2000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Answer the questions carefully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Think about what you’ll be saying in the Q1-4 answers 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Make everything connected and supportive 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Avoid contradictions</a:t>
            </a: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4873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474" y="1315729"/>
            <a:ext cx="909736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3600" b="1"/>
              <a:t>Q1. Your top qualities </a:t>
            </a:r>
            <a:r>
              <a:rPr lang="en-US" sz="3600"/>
              <a:t>(</a:t>
            </a:r>
            <a:r>
              <a:rPr lang="en-US" sz="3600" b="1"/>
              <a:t>500 words 20%)</a:t>
            </a:r>
            <a:endParaRPr lang="en-US" sz="3600"/>
          </a:p>
          <a:p>
            <a:pPr fontAlgn="base"/>
            <a:endParaRPr lang="en-US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What makes you special?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How do you go above and beyond in your sector?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Think about all aspects of the business</a:t>
            </a:r>
          </a:p>
          <a:p>
            <a:pPr marL="914400" lvl="1" indent="-457200" fontAlgn="base">
              <a:buFont typeface="Arial" panose="05000000000000000000" pitchFamily="2" charset="2"/>
              <a:buChar char="•"/>
            </a:pPr>
            <a:r>
              <a:rPr lang="en-US" sz="3000"/>
              <a:t>How it runs, the people, the guests/customers, your partners, 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marL="914400" lvl="1" indent="-457200" fontAlgn="base">
              <a:buFont typeface="Arial" panose="05000000000000000000" pitchFamily="2" charset="2"/>
              <a:buChar char="•"/>
            </a:pPr>
            <a:r>
              <a:rPr lang="en-US" sz="3000"/>
              <a:t>Your market(s): York, the regional, UK, international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0209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8076" y="1303908"/>
            <a:ext cx="1009815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3600" b="1"/>
              <a:t>Q2. Your recent improvements </a:t>
            </a:r>
            <a:r>
              <a:rPr lang="en-US" sz="3600"/>
              <a:t>(</a:t>
            </a:r>
            <a:r>
              <a:rPr lang="en-US" sz="3600" b="1"/>
              <a:t>500 words  20%)</a:t>
            </a:r>
            <a:endParaRPr lang="en-US" sz="3600"/>
          </a:p>
          <a:p>
            <a:pPr fontAlgn="base"/>
            <a:br>
              <a:rPr lang="en-US"/>
            </a:br>
            <a:r>
              <a:rPr lang="en-US" sz="2800"/>
              <a:t>Tell us what you’ve done and WHY </a:t>
            </a:r>
          </a:p>
          <a:p>
            <a:pPr fontAlgn="base"/>
            <a:r>
              <a:rPr lang="en-US" sz="2800"/>
              <a:t>For example:</a:t>
            </a: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To sort out a problem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To attract a new type of customer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To increase loyalty and repeat visits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To increase customer spend and/or margin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2800"/>
              <a:t>Does it tie in with the future plans in Q4 below?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7735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587" y="1499820"/>
            <a:ext cx="834513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3600" b="1"/>
              <a:t>Q3. Your results </a:t>
            </a:r>
            <a:r>
              <a:rPr lang="en-US" sz="3600"/>
              <a:t>(</a:t>
            </a:r>
            <a:r>
              <a:rPr lang="en-US" sz="3600" b="1"/>
              <a:t>300 words 15%)</a:t>
            </a:r>
            <a:endParaRPr lang="en-US" sz="3600"/>
          </a:p>
          <a:p>
            <a:pPr fontAlgn="base"/>
            <a:endParaRPr lang="en-US"/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3000"/>
              <a:t>Show you understand your whole business: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3000"/>
              <a:t>It’s challenges and opportunities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3000"/>
              <a:t>How you evaluate return on investment, marketing, strategy and planning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marL="457200" indent="-457200" fontAlgn="base">
              <a:buFont typeface="Arial" panose="05000000000000000000" pitchFamily="2" charset="2"/>
              <a:buChar char="•"/>
            </a:pPr>
            <a:r>
              <a:rPr lang="en-US" sz="3000" b="1" i="1"/>
              <a:t>Provide evidence - clear facts and figures</a:t>
            </a:r>
            <a:endParaRPr lang="en-US" sz="3000"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1897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12" y="195912"/>
            <a:ext cx="10510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CE1335"/>
                </a:solidFill>
              </a:rPr>
              <a:t>The Application Form </a:t>
            </a:r>
            <a:endParaRPr lang="en-GB" sz="66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687" y="1499820"/>
            <a:ext cx="93924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600" b="1"/>
              <a:t>Q4. Your future plans (300 words 15%)</a:t>
            </a:r>
            <a:endParaRPr lang="en-US" sz="3600"/>
          </a:p>
          <a:p>
            <a:pPr fontAlgn="base"/>
            <a:endParaRPr lang="en-US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Remember to tie it in to all the answers you’ve given so far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Be precise: what and why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000"/>
              <a:t>Use facts and figures</a:t>
            </a: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1911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ed and white flag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7" y="948288"/>
            <a:ext cx="105108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800" b="1">
                <a:solidFill>
                  <a:srgbClr val="CE1335"/>
                </a:solidFill>
              </a:rPr>
              <a:t>What else do Judges look for </a:t>
            </a:r>
            <a:endParaRPr lang="en-GB" sz="68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404" y="2633944"/>
            <a:ext cx="8345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Polly Bennett </a:t>
            </a:r>
          </a:p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3456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7" y="40163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What else do Judges look for 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402" y="1818935"/>
            <a:ext cx="8345135" cy="27853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Reviews – are you responding / engaging?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5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Social media is a way of telling your story:</a:t>
            </a:r>
          </a:p>
          <a:p>
            <a:pPr marL="800100" lvl="1" indent="-342900">
              <a:buFont typeface="Arial"/>
              <a:buChar char="•"/>
            </a:pPr>
            <a:r>
              <a:rPr lang="en-US" sz="2500"/>
              <a:t>Quality of content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500"/>
              <a:t>Consistency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500"/>
              <a:t>Authentic engagement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500"/>
              <a:t>If you have a head office how is this content </a:t>
            </a:r>
            <a:r>
              <a:rPr lang="en-US" sz="2500" err="1"/>
              <a:t>localised</a:t>
            </a:r>
            <a:r>
              <a:rPr lang="en-US" sz="2500"/>
              <a:t>?</a:t>
            </a:r>
            <a:endParaRPr lang="en-US" sz="25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5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ed and white flag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588" y="26025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What else do Judges look for 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432" y="1281468"/>
            <a:ext cx="8345135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Who do you partner &amp; collaborate with?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5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What challenges have you experienced and how did you overcome?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5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/>
              <a:t>How important is your team / volunteers:</a:t>
            </a: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en-US" sz="2500"/>
              <a:t>Why do they love working at your place?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en-US" sz="2500"/>
              <a:t>What learning &amp; development opportunities are there – case study.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en-US" sz="2500"/>
              <a:t>How flexible are you as an employer?</a:t>
            </a:r>
            <a:endParaRPr lang="en-US" sz="25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2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588" y="26025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What else do Judges look for 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432" y="1666302"/>
            <a:ext cx="8345135" cy="27853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/>
              <a:t>How accessible is your business from a physical and sensory perspective?</a:t>
            </a:r>
          </a:p>
          <a:p>
            <a:endParaRPr lang="en-US" sz="25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/>
              <a:t>How sustainable is your business?</a:t>
            </a:r>
          </a:p>
          <a:p>
            <a:pPr marL="800100" lvl="1" indent="-342900">
              <a:buFont typeface="Arial" panose="05000000000000000000" pitchFamily="2" charset="2"/>
              <a:buChar char="•"/>
            </a:pPr>
            <a:r>
              <a:rPr lang="en-US" sz="2500"/>
              <a:t>Don’t try to green wash but be clear on intent &amp; what you are doing.</a:t>
            </a:r>
            <a:endParaRPr lang="en-US" sz="250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 panose="05000000000000000000" pitchFamily="2" charset="2"/>
              <a:buChar char="•"/>
            </a:pPr>
            <a:r>
              <a:rPr lang="en-US" sz="2500"/>
              <a:t>What are your plans for the future?</a:t>
            </a:r>
            <a:endParaRPr lang="en-US" sz="25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96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ed and white flag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588" y="26025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Top Tips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432" y="1666302"/>
            <a:ext cx="8345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/>
              <a:t>Choose the right category(s) for your business and where you can shine best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Check your eligibility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Read the questions carefully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Answer the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Make it easy to read and understand</a:t>
            </a:r>
          </a:p>
        </p:txBody>
      </p:sp>
    </p:spTree>
    <p:extLst>
      <p:ext uri="{BB962C8B-B14F-4D97-AF65-F5344CB8AC3E}">
        <p14:creationId xmlns:p14="http://schemas.microsoft.com/office/powerpoint/2010/main" val="39884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555" y="358026"/>
            <a:ext cx="10510887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 sz="6000" b="1" dirty="0">
                <a:solidFill>
                  <a:srgbClr val="CE1335"/>
                </a:solidFill>
              </a:rPr>
              <a:t>Visit York Tourism Awards</a:t>
            </a:r>
            <a:endParaRPr lang="en-GB" sz="6000" b="1" dirty="0">
              <a:solidFill>
                <a:srgbClr val="CE1335"/>
              </a:solidFill>
              <a:cs typeface="Calibri"/>
            </a:endParaRPr>
          </a:p>
          <a:p>
            <a:pPr algn="ctr"/>
            <a:endParaRPr lang="en-GB" sz="6000">
              <a:solidFill>
                <a:srgbClr val="CE1335"/>
              </a:solidFill>
            </a:endParaRPr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0E497C9F-6C47-45CD-D81D-1A200CF4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79" y="2078438"/>
            <a:ext cx="1876112" cy="767653"/>
          </a:xfrm>
          <a:prstGeom prst="rect">
            <a:avLst/>
          </a:prstGeom>
        </p:spPr>
      </p:pic>
      <p:pic>
        <p:nvPicPr>
          <p:cNvPr id="3" name="Picture 2" descr="A pink and black logo&#10;&#10;Description automatically generated">
            <a:extLst>
              <a:ext uri="{FF2B5EF4-FFF2-40B4-BE49-F238E27FC236}">
                <a16:creationId xmlns:a16="http://schemas.microsoft.com/office/drawing/2014/main" id="{0B5FEA46-9164-127C-43B9-D09F1F7E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569" y="2160709"/>
            <a:ext cx="3228453" cy="577991"/>
          </a:xfrm>
          <a:prstGeom prst="rect">
            <a:avLst/>
          </a:prstGeom>
        </p:spPr>
      </p:pic>
      <p:pic>
        <p:nvPicPr>
          <p:cNvPr id="6" name="Picture 5" descr="A crab claws on a white background&#10;&#10;Description automatically generated">
            <a:extLst>
              <a:ext uri="{FF2B5EF4-FFF2-40B4-BE49-F238E27FC236}">
                <a16:creationId xmlns:a16="http://schemas.microsoft.com/office/drawing/2014/main" id="{8B6CFACB-C3A7-19D7-8BBF-5133D15D2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29" y="3773523"/>
            <a:ext cx="2736711" cy="101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70C28C4-8062-EFB8-2ED1-6878AEE71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678891"/>
            <a:ext cx="3015343" cy="1567582"/>
          </a:xfrm>
          <a:prstGeom prst="rect">
            <a:avLst/>
          </a:prstGeom>
        </p:spPr>
      </p:pic>
      <p:pic>
        <p:nvPicPr>
          <p:cNvPr id="8" name="Picture 7" descr="A logo for a hotel&#10;&#10;Description automatically generated">
            <a:extLst>
              <a:ext uri="{FF2B5EF4-FFF2-40B4-BE49-F238E27FC236}">
                <a16:creationId xmlns:a16="http://schemas.microsoft.com/office/drawing/2014/main" id="{E421692E-9D53-1BC5-5F5F-B2B90CCA7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3244" y="1643010"/>
            <a:ext cx="1937657" cy="185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7EF38024-4AEE-403C-8F1F-460C7918D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8666" y="3088715"/>
            <a:ext cx="1799285" cy="191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blue and black text on a black background&#10;&#10;Description automatically generated">
            <a:extLst>
              <a:ext uri="{FF2B5EF4-FFF2-40B4-BE49-F238E27FC236}">
                <a16:creationId xmlns:a16="http://schemas.microsoft.com/office/drawing/2014/main" id="{6C1C5EFA-389B-A9CF-4480-925083346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0125" y="3881803"/>
            <a:ext cx="2997445" cy="6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3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588" y="260256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Top Tips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432" y="1666302"/>
            <a:ext cx="8345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000"/>
              <a:t>Use simple, succinct language - avoid jargon or exaggerated language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000"/>
              <a:t>Avoid cutting and pasting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000"/>
              <a:t>Provide supporting evidence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000"/>
              <a:t>Check any links you include actually work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000"/>
              <a:t>Proofread, proofread, proofread.</a:t>
            </a:r>
          </a:p>
        </p:txBody>
      </p:sp>
    </p:spTree>
    <p:extLst>
      <p:ext uri="{BB962C8B-B14F-4D97-AF65-F5344CB8AC3E}">
        <p14:creationId xmlns:p14="http://schemas.microsoft.com/office/powerpoint/2010/main" val="18947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556" y="846665"/>
            <a:ext cx="10510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Any Questions? </a:t>
            </a:r>
          </a:p>
          <a:p>
            <a:pPr algn="ctr"/>
            <a:endParaRPr lang="en-GB" sz="6000" b="1">
              <a:solidFill>
                <a:srgbClr val="CE1335"/>
              </a:solidFill>
            </a:endParaRPr>
          </a:p>
          <a:p>
            <a:pPr algn="ctr"/>
            <a:r>
              <a:rPr lang="en-GB" sz="6000" b="1">
                <a:solidFill>
                  <a:srgbClr val="CE1335"/>
                </a:solidFill>
              </a:rPr>
              <a:t>Application closing date:</a:t>
            </a:r>
          </a:p>
          <a:p>
            <a:pPr algn="ctr"/>
            <a:r>
              <a:rPr lang="en-GB" sz="6000" b="1">
                <a:solidFill>
                  <a:srgbClr val="CE1335"/>
                </a:solidFill>
              </a:rPr>
              <a:t>5pm, Friday 6</a:t>
            </a:r>
            <a:r>
              <a:rPr lang="en-GB" sz="6000" b="1" baseline="30000">
                <a:solidFill>
                  <a:srgbClr val="CE1335"/>
                </a:solidFill>
              </a:rPr>
              <a:t>th</a:t>
            </a:r>
            <a:r>
              <a:rPr lang="en-GB" sz="6000" b="1">
                <a:solidFill>
                  <a:srgbClr val="CE1335"/>
                </a:solidFill>
              </a:rPr>
              <a:t> September 2024</a:t>
            </a:r>
            <a:endParaRPr lang="en-GB" sz="6000">
              <a:solidFill>
                <a:srgbClr val="CE13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9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-162" r="11329" b="25"/>
          <a:stretch/>
        </p:blipFill>
        <p:spPr bwMode="auto">
          <a:xfrm>
            <a:off x="-506896" y="-285087"/>
            <a:ext cx="12707276" cy="71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6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555" y="2807793"/>
            <a:ext cx="105108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 sz="5000"/>
              <a:t>Welcome &amp; Introduction</a:t>
            </a:r>
          </a:p>
          <a:p>
            <a:pPr algn="ctr"/>
            <a:r>
              <a:rPr lang="en-GB" sz="5000"/>
              <a:t>Polly Bennett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555" y="358026"/>
            <a:ext cx="105108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/>
          </a:p>
          <a:p>
            <a:pPr algn="ctr"/>
            <a:r>
              <a:rPr lang="en-GB" sz="6000" b="1">
                <a:solidFill>
                  <a:srgbClr val="CE1335"/>
                </a:solidFill>
              </a:rPr>
              <a:t>Visit York Tourism Awards</a:t>
            </a:r>
          </a:p>
          <a:p>
            <a:pPr algn="ctr"/>
            <a:r>
              <a:rPr lang="en-GB" sz="6000">
                <a:solidFill>
                  <a:srgbClr val="CE1335"/>
                </a:solidFill>
              </a:rPr>
              <a:t>Entry Workshop – 9 July 2024 </a:t>
            </a:r>
          </a:p>
        </p:txBody>
      </p:sp>
    </p:spTree>
    <p:extLst>
      <p:ext uri="{BB962C8B-B14F-4D97-AF65-F5344CB8AC3E}">
        <p14:creationId xmlns:p14="http://schemas.microsoft.com/office/powerpoint/2010/main" val="261052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556" y="615323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b="1">
                <a:solidFill>
                  <a:srgbClr val="CE1335"/>
                </a:solidFill>
              </a:rPr>
              <a:t>Aims of today</a:t>
            </a:r>
            <a:endParaRPr lang="en-US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621" y="1973993"/>
            <a:ext cx="87887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Top tips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Common pitfalls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Practical advice on completing the application form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Confidence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/>
              <a:t>Chance to ask questions</a:t>
            </a:r>
          </a:p>
        </p:txBody>
      </p:sp>
    </p:spTree>
    <p:extLst>
      <p:ext uri="{BB962C8B-B14F-4D97-AF65-F5344CB8AC3E}">
        <p14:creationId xmlns:p14="http://schemas.microsoft.com/office/powerpoint/2010/main" val="8858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9" y="491088"/>
            <a:ext cx="1051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</a:rPr>
              <a:t>The Judging Process</a:t>
            </a:r>
            <a:endParaRPr lang="en-GB" sz="6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406" y="1997839"/>
            <a:ext cx="8345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/>
              <a:t>Complete the application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Judging panels mark and discuss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Shortlists announced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Finalists mystery shopped or interviewed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Judges meet to decide winners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/>
              <a:t>Winners announced at the awards ceremony</a:t>
            </a:r>
          </a:p>
        </p:txBody>
      </p:sp>
    </p:spTree>
    <p:extLst>
      <p:ext uri="{BB962C8B-B14F-4D97-AF65-F5344CB8AC3E}">
        <p14:creationId xmlns:p14="http://schemas.microsoft.com/office/powerpoint/2010/main" val="6967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9" y="491088"/>
            <a:ext cx="1051088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  <a:ea typeface="Calibri"/>
                <a:cs typeface="Calibri"/>
              </a:rPr>
              <a:t>Feedback from Winners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4693" y="1997839"/>
            <a:ext cx="10424305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i="1"/>
              <a:t>“One of the most useful benefits of applying for a Visit York Award is that you get a full Mystery Shop visit and report. These normally cost hundreds of pounds, and are a great way to highlight any areas for improvement - which can in turn give you a stronger application in following years!” 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 i="1"/>
              <a:t>“A Visit York Award gives tourists added confidence in booking, and is a real badge of </a:t>
            </a:r>
            <a:r>
              <a:rPr lang="en-US" sz="1600" i="1" err="1"/>
              <a:t>honour</a:t>
            </a:r>
            <a:r>
              <a:rPr lang="en-US" sz="1600" i="1"/>
              <a:t> to display on marketing materials!”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 i="1"/>
              <a:t>“Going forward to the </a:t>
            </a:r>
            <a:r>
              <a:rPr lang="en-US" sz="1600" i="1" err="1"/>
              <a:t>VisitEngland</a:t>
            </a:r>
            <a:r>
              <a:rPr lang="en-US" sz="1600" i="1"/>
              <a:t> Awards was a great opportunity to network and rub shoulders with some of the tourism greats across the country. It’s led to partnerships with some big </a:t>
            </a:r>
            <a:r>
              <a:rPr lang="en-US" sz="1600" i="1" err="1"/>
              <a:t>organisations</a:t>
            </a:r>
            <a:r>
              <a:rPr lang="en-US" sz="1600" i="1"/>
              <a:t> and also generated a lot of press - both nationally and locally. With the summer holidays coming up, it’s great timing for an extra push to fill the tours!</a:t>
            </a:r>
            <a:r>
              <a:rPr lang="en-US" sz="1600"/>
              <a:t>”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ea typeface="+mn-lt"/>
                <a:cs typeface="+mn-lt"/>
              </a:rPr>
              <a:t>-The Wizard Walk of York</a:t>
            </a:r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7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9" y="491088"/>
            <a:ext cx="1051088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  <a:ea typeface="Calibri"/>
                <a:cs typeface="Calibri"/>
              </a:rPr>
              <a:t>Feedback from Winners</a:t>
            </a:r>
          </a:p>
        </p:txBody>
      </p:sp>
      <p:pic>
        <p:nvPicPr>
          <p:cNvPr id="2" name="Online Media 1" title="Visit York Tourism Awards 2025 - Dorian Deathly | Visit York">
            <a:hlinkClick r:id="" action="ppaction://media"/>
            <a:extLst>
              <a:ext uri="{FF2B5EF4-FFF2-40B4-BE49-F238E27FC236}">
                <a16:creationId xmlns:a16="http://schemas.microsoft.com/office/drawing/2014/main" id="{1A38C3ED-9F79-4C3F-815D-DF55592B85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30767" y="1499991"/>
            <a:ext cx="6172136" cy="34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529" y="491088"/>
            <a:ext cx="1051088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>
                <a:solidFill>
                  <a:srgbClr val="CE1335"/>
                </a:solidFill>
                <a:ea typeface="Calibri"/>
                <a:cs typeface="Calibri"/>
              </a:rPr>
              <a:t>Feedback from Winners</a:t>
            </a:r>
          </a:p>
        </p:txBody>
      </p:sp>
      <p:pic>
        <p:nvPicPr>
          <p:cNvPr id="2" name="Online Media 1" title="Visit York Tourism Awards 2025 - Monkbridge House | Visit York">
            <a:hlinkClick r:id="" action="ppaction://media"/>
            <a:extLst>
              <a:ext uri="{FF2B5EF4-FFF2-40B4-BE49-F238E27FC236}">
                <a16:creationId xmlns:a16="http://schemas.microsoft.com/office/drawing/2014/main" id="{4B40B29D-B32D-0943-D2F2-880879C46F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04153" y="1499991"/>
            <a:ext cx="4434215" cy="33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red and white flag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468" y="1030799"/>
            <a:ext cx="10510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rgbClr val="CE1335"/>
                </a:solidFill>
              </a:rPr>
              <a:t>The Application Form </a:t>
            </a:r>
            <a:endParaRPr lang="en-GB" sz="8000">
              <a:solidFill>
                <a:srgbClr val="CE133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920" y="2749269"/>
            <a:ext cx="83451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Brendan Paddison </a:t>
            </a:r>
          </a:p>
          <a:p>
            <a:pPr algn="ctr"/>
            <a:endParaRPr lang="en-US" sz="2000"/>
          </a:p>
          <a:p>
            <a:pPr algn="ctr"/>
            <a:r>
              <a:rPr lang="en-US" sz="4800"/>
              <a:t>Ann Gurnell </a:t>
            </a:r>
          </a:p>
          <a:p>
            <a:pPr algn="ctr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349267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341251-3eec-4fd2-a6d9-acec7a425fd0">
      <Terms xmlns="http://schemas.microsoft.com/office/infopath/2007/PartnerControls"/>
    </lcf76f155ced4ddcb4097134ff3c332f>
    <TaxCatchAll xmlns="b4822ebe-d1f8-4b63-b7cd-7b31bd0d3d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0527B8D4412448C200680C8FC3EA8" ma:contentTypeVersion="18" ma:contentTypeDescription="Create a new document." ma:contentTypeScope="" ma:versionID="2137816f126c5391cd76178b694360d9">
  <xsd:schema xmlns:xsd="http://www.w3.org/2001/XMLSchema" xmlns:xs="http://www.w3.org/2001/XMLSchema" xmlns:p="http://schemas.microsoft.com/office/2006/metadata/properties" xmlns:ns2="65341251-3eec-4fd2-a6d9-acec7a425fd0" xmlns:ns3="b4822ebe-d1f8-4b63-b7cd-7b31bd0d3d4a" targetNamespace="http://schemas.microsoft.com/office/2006/metadata/properties" ma:root="true" ma:fieldsID="ae74e66fa81abb42343438e3edd949ca" ns2:_="" ns3:_="">
    <xsd:import namespace="65341251-3eec-4fd2-a6d9-acec7a425fd0"/>
    <xsd:import namespace="b4822ebe-d1f8-4b63-b7cd-7b31bd0d3d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41251-3eec-4fd2-a6d9-acec7a425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e2ad16-1f2c-47f1-96c3-6d3dcec1b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22ebe-d1f8-4b63-b7cd-7b31bd0d3d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96e579-e22d-4b7a-9070-cb8155b12ed1}" ma:internalName="TaxCatchAll" ma:showField="CatchAllData" ma:web="b4822ebe-d1f8-4b63-b7cd-7b31bd0d3d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032C45-4D94-4793-B51D-674898E7489B}">
  <ds:schemaRefs>
    <ds:schemaRef ds:uri="65341251-3eec-4fd2-a6d9-acec7a425fd0"/>
    <ds:schemaRef ds:uri="b4822ebe-d1f8-4b63-b7cd-7b31bd0d3d4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BA6574-5405-4014-A655-FD4F3FDFFB9A}">
  <ds:schemaRefs>
    <ds:schemaRef ds:uri="65341251-3eec-4fd2-a6d9-acec7a425fd0"/>
    <ds:schemaRef ds:uri="b4822ebe-d1f8-4b63-b7cd-7b31bd0d3d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6F3A43-F3E0-40B3-AF83-DB9598E557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Hawes</dc:creator>
  <cp:revision>56</cp:revision>
  <dcterms:created xsi:type="dcterms:W3CDTF">2023-06-26T15:06:11Z</dcterms:created>
  <dcterms:modified xsi:type="dcterms:W3CDTF">2024-07-18T16:30:10Z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0x01010095B0527B8D4412448C200680C8FC3EA8</vt:lpwstr>
  </property>
  <property fmtid="{D5CDD505-2E9C-101B-9397-08002B2CF9AE}" pid="3" name="MediaServiceImageTags">
    <vt:lpwstr/>
  </property>
</Properties>
</file>