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2.xml" ContentType="application/vnd.openxmlformats-officedocument.theme+xml"/>
  <Override PartName="/ppt/theme/theme3.xml" ContentType="application/vnd.openxmlformats-officedocument.them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5" r:id="rId4"/>
  </p:sldMasterIdLst>
  <p:notesMasterIdLst>
    <p:notesMasterId r:id="rId7"/>
  </p:notesMasterIdLst>
  <p:handoutMasterIdLst>
    <p:handoutMasterId r:id="rId8"/>
  </p:handoutMasterIdLst>
  <p:sldIdLst>
    <p:sldId id="258"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FA7"/>
    <a:srgbClr val="E2013A"/>
    <a:srgbClr val="85112C"/>
    <a:srgbClr val="FFFFFF"/>
    <a:srgbClr val="94B3E0"/>
    <a:srgbClr val="768FC5"/>
    <a:srgbClr val="91AA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749DEE-4197-4FD4-A59A-C49E8732DBF9}" v="469" dt="2024-03-18T12:13:15.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38" y="312"/>
      </p:cViewPr>
      <p:guideLst/>
    </p:cSldViewPr>
  </p:slideViewPr>
  <p:notesTextViewPr>
    <p:cViewPr>
      <p:scale>
        <a:sx n="1" d="1"/>
        <a:sy n="1" d="1"/>
      </p:scale>
      <p:origin x="0" y="0"/>
    </p:cViewPr>
  </p:notesTextViewPr>
  <p:notesViewPr>
    <p:cSldViewPr snapToGrid="0">
      <p:cViewPr varScale="1">
        <p:scale>
          <a:sx n="58" d="100"/>
          <a:sy n="58" d="100"/>
        </p:scale>
        <p:origin x="2965"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Wilkinson" userId="352beb64-85d5-41ba-bb52-b66652337203" providerId="ADAL" clId="{EC749DEE-4197-4FD4-A59A-C49E8732DBF9}"/>
    <pc:docChg chg="undo custSel addSld delSld modSld">
      <pc:chgData name="Helen Wilkinson" userId="352beb64-85d5-41ba-bb52-b66652337203" providerId="ADAL" clId="{EC749DEE-4197-4FD4-A59A-C49E8732DBF9}" dt="2024-03-18T12:13:15.237" v="3216" actId="207"/>
      <pc:docMkLst>
        <pc:docMk/>
      </pc:docMkLst>
      <pc:sldChg chg="addSp delSp modSp mod">
        <pc:chgData name="Helen Wilkinson" userId="352beb64-85d5-41ba-bb52-b66652337203" providerId="ADAL" clId="{EC749DEE-4197-4FD4-A59A-C49E8732DBF9}" dt="2024-03-18T12:09:30.760" v="3198" actId="207"/>
        <pc:sldMkLst>
          <pc:docMk/>
          <pc:sldMk cId="118595824" sldId="258"/>
        </pc:sldMkLst>
        <pc:spChg chg="mod">
          <ac:chgData name="Helen Wilkinson" userId="352beb64-85d5-41ba-bb52-b66652337203" providerId="ADAL" clId="{EC749DEE-4197-4FD4-A59A-C49E8732DBF9}" dt="2024-03-18T10:08:25.737" v="3165" actId="14100"/>
          <ac:spMkLst>
            <pc:docMk/>
            <pc:sldMk cId="118595824" sldId="258"/>
            <ac:spMk id="2" creationId="{ED91E938-5D4E-24FC-6220-4BD779AFBE85}"/>
          </ac:spMkLst>
        </pc:spChg>
        <pc:spChg chg="add mod">
          <ac:chgData name="Helen Wilkinson" userId="352beb64-85d5-41ba-bb52-b66652337203" providerId="ADAL" clId="{EC749DEE-4197-4FD4-A59A-C49E8732DBF9}" dt="2024-03-13T16:17:43.944" v="2290" actId="1076"/>
          <ac:spMkLst>
            <pc:docMk/>
            <pc:sldMk cId="118595824" sldId="258"/>
            <ac:spMk id="4" creationId="{01B9F9C3-57BF-4A4A-C589-CD8E502199A6}"/>
          </ac:spMkLst>
        </pc:spChg>
        <pc:spChg chg="del">
          <ac:chgData name="Helen Wilkinson" userId="352beb64-85d5-41ba-bb52-b66652337203" providerId="ADAL" clId="{EC749DEE-4197-4FD4-A59A-C49E8732DBF9}" dt="2024-03-13T16:31:00.249" v="2553" actId="478"/>
          <ac:spMkLst>
            <pc:docMk/>
            <pc:sldMk cId="118595824" sldId="258"/>
            <ac:spMk id="6" creationId="{4D294215-7431-B478-AEDB-42B713D88E85}"/>
          </ac:spMkLst>
        </pc:spChg>
        <pc:spChg chg="del mod">
          <ac:chgData name="Helen Wilkinson" userId="352beb64-85d5-41ba-bb52-b66652337203" providerId="ADAL" clId="{EC749DEE-4197-4FD4-A59A-C49E8732DBF9}" dt="2024-02-26T17:52:02.364" v="299" actId="478"/>
          <ac:spMkLst>
            <pc:docMk/>
            <pc:sldMk cId="118595824" sldId="258"/>
            <ac:spMk id="23" creationId="{3DAC2E8F-E799-86C6-5019-8A3F8F4E62C3}"/>
          </ac:spMkLst>
        </pc:spChg>
        <pc:spChg chg="mod">
          <ac:chgData name="Helen Wilkinson" userId="352beb64-85d5-41ba-bb52-b66652337203" providerId="ADAL" clId="{EC749DEE-4197-4FD4-A59A-C49E8732DBF9}" dt="2024-03-13T16:11:51.275" v="2183" actId="6549"/>
          <ac:spMkLst>
            <pc:docMk/>
            <pc:sldMk cId="118595824" sldId="258"/>
            <ac:spMk id="32" creationId="{D06645D0-A8FF-2245-F7EB-874D4FC2F3E5}"/>
          </ac:spMkLst>
        </pc:spChg>
        <pc:graphicFrameChg chg="add mod">
          <ac:chgData name="Helen Wilkinson" userId="352beb64-85d5-41ba-bb52-b66652337203" providerId="ADAL" clId="{EC749DEE-4197-4FD4-A59A-C49E8732DBF9}" dt="2024-03-18T10:08:39.444" v="3180" actId="20577"/>
          <ac:graphicFrameMkLst>
            <pc:docMk/>
            <pc:sldMk cId="118595824" sldId="258"/>
            <ac:graphicFrameMk id="3" creationId="{D4CE6B47-DE19-B0CF-C758-724B30F9DB50}"/>
          </ac:graphicFrameMkLst>
        </pc:graphicFrameChg>
        <pc:graphicFrameChg chg="del mod">
          <ac:chgData name="Helen Wilkinson" userId="352beb64-85d5-41ba-bb52-b66652337203" providerId="ADAL" clId="{EC749DEE-4197-4FD4-A59A-C49E8732DBF9}" dt="2024-02-27T15:19:48.850" v="693" actId="478"/>
          <ac:graphicFrameMkLst>
            <pc:docMk/>
            <pc:sldMk cId="118595824" sldId="258"/>
            <ac:graphicFrameMk id="4" creationId="{714C17AF-5E90-4649-2201-8F0B3F981F2A}"/>
          </ac:graphicFrameMkLst>
        </pc:graphicFrameChg>
        <pc:graphicFrameChg chg="mod">
          <ac:chgData name="Helen Wilkinson" userId="352beb64-85d5-41ba-bb52-b66652337203" providerId="ADAL" clId="{EC749DEE-4197-4FD4-A59A-C49E8732DBF9}" dt="2024-03-18T12:09:30.760" v="3198" actId="207"/>
          <ac:graphicFrameMkLst>
            <pc:docMk/>
            <pc:sldMk cId="118595824" sldId="258"/>
            <ac:graphicFrameMk id="14" creationId="{5B3AFAB2-F99B-CB15-5D28-8B0AC1187B4F}"/>
          </ac:graphicFrameMkLst>
        </pc:graphicFrameChg>
        <pc:graphicFrameChg chg="add del mod modGraphic">
          <ac:chgData name="Helen Wilkinson" userId="352beb64-85d5-41ba-bb52-b66652337203" providerId="ADAL" clId="{EC749DEE-4197-4FD4-A59A-C49E8732DBF9}" dt="2024-02-26T17:54:38.688" v="437" actId="21"/>
          <ac:graphicFrameMkLst>
            <pc:docMk/>
            <pc:sldMk cId="118595824" sldId="258"/>
            <ac:graphicFrameMk id="15" creationId="{4220D1DE-05C4-5F73-F1D2-39E3760F4211}"/>
          </ac:graphicFrameMkLst>
        </pc:graphicFrameChg>
        <pc:graphicFrameChg chg="add mod ord modGraphic">
          <ac:chgData name="Helen Wilkinson" userId="352beb64-85d5-41ba-bb52-b66652337203" providerId="ADAL" clId="{EC749DEE-4197-4FD4-A59A-C49E8732DBF9}" dt="2024-03-13T16:54:01.084" v="2880" actId="114"/>
          <ac:graphicFrameMkLst>
            <pc:docMk/>
            <pc:sldMk cId="118595824" sldId="258"/>
            <ac:graphicFrameMk id="16" creationId="{20BFA3A6-D450-092B-EF84-AA44C867A8B1}"/>
          </ac:graphicFrameMkLst>
        </pc:graphicFrameChg>
        <pc:cxnChg chg="add del">
          <ac:chgData name="Helen Wilkinson" userId="352beb64-85d5-41ba-bb52-b66652337203" providerId="ADAL" clId="{EC749DEE-4197-4FD4-A59A-C49E8732DBF9}" dt="2024-03-13T12:32:15.852" v="712" actId="478"/>
          <ac:cxnSpMkLst>
            <pc:docMk/>
            <pc:sldMk cId="118595824" sldId="258"/>
            <ac:cxnSpMk id="18" creationId="{F85B7411-D67C-1F37-29C3-225C60C6C5DA}"/>
          </ac:cxnSpMkLst>
        </pc:cxnChg>
      </pc:sldChg>
      <pc:sldChg chg="addSp delSp modSp add del mod">
        <pc:chgData name="Helen Wilkinson" userId="352beb64-85d5-41ba-bb52-b66652337203" providerId="ADAL" clId="{EC749DEE-4197-4FD4-A59A-C49E8732DBF9}" dt="2024-03-13T17:05:23.076" v="3027" actId="2696"/>
        <pc:sldMkLst>
          <pc:docMk/>
          <pc:sldMk cId="286493549" sldId="259"/>
        </pc:sldMkLst>
        <pc:spChg chg="mod">
          <ac:chgData name="Helen Wilkinson" userId="352beb64-85d5-41ba-bb52-b66652337203" providerId="ADAL" clId="{EC749DEE-4197-4FD4-A59A-C49E8732DBF9}" dt="2024-02-26T17:59:53.565" v="645" actId="14100"/>
          <ac:spMkLst>
            <pc:docMk/>
            <pc:sldMk cId="286493549" sldId="259"/>
            <ac:spMk id="2" creationId="{ED91E938-5D4E-24FC-6220-4BD779AFBE85}"/>
          </ac:spMkLst>
        </pc:spChg>
        <pc:spChg chg="mod">
          <ac:chgData name="Helen Wilkinson" userId="352beb64-85d5-41ba-bb52-b66652337203" providerId="ADAL" clId="{EC749DEE-4197-4FD4-A59A-C49E8732DBF9}" dt="2024-02-26T17:59:53.565" v="645" actId="14100"/>
          <ac:spMkLst>
            <pc:docMk/>
            <pc:sldMk cId="286493549" sldId="259"/>
            <ac:spMk id="6" creationId="{4D294215-7431-B478-AEDB-42B713D88E85}"/>
          </ac:spMkLst>
        </pc:spChg>
        <pc:spChg chg="del mod">
          <ac:chgData name="Helen Wilkinson" userId="352beb64-85d5-41ba-bb52-b66652337203" providerId="ADAL" clId="{EC749DEE-4197-4FD4-A59A-C49E8732DBF9}" dt="2024-02-26T17:48:05.376" v="227" actId="478"/>
          <ac:spMkLst>
            <pc:docMk/>
            <pc:sldMk cId="286493549" sldId="259"/>
            <ac:spMk id="23" creationId="{3DAC2E8F-E799-86C6-5019-8A3F8F4E62C3}"/>
          </ac:spMkLst>
        </pc:spChg>
        <pc:graphicFrameChg chg="add mod modGraphic">
          <ac:chgData name="Helen Wilkinson" userId="352beb64-85d5-41ba-bb52-b66652337203" providerId="ADAL" clId="{EC749DEE-4197-4FD4-A59A-C49E8732DBF9}" dt="2024-02-26T17:59:11.313" v="639" actId="6549"/>
          <ac:graphicFrameMkLst>
            <pc:docMk/>
            <pc:sldMk cId="286493549" sldId="259"/>
            <ac:graphicFrameMk id="3" creationId="{5CF34D58-8522-9A6E-C9AD-A53E9CDD4212}"/>
          </ac:graphicFrameMkLst>
        </pc:graphicFrameChg>
        <pc:graphicFrameChg chg="mod">
          <ac:chgData name="Helen Wilkinson" userId="352beb64-85d5-41ba-bb52-b66652337203" providerId="ADAL" clId="{EC749DEE-4197-4FD4-A59A-C49E8732DBF9}" dt="2024-02-26T18:00:02.426" v="649" actId="1035"/>
          <ac:graphicFrameMkLst>
            <pc:docMk/>
            <pc:sldMk cId="286493549" sldId="259"/>
            <ac:graphicFrameMk id="4" creationId="{714C17AF-5E90-4649-2201-8F0B3F981F2A}"/>
          </ac:graphicFrameMkLst>
        </pc:graphicFrameChg>
        <pc:graphicFrameChg chg="mod">
          <ac:chgData name="Helen Wilkinson" userId="352beb64-85d5-41ba-bb52-b66652337203" providerId="ADAL" clId="{EC749DEE-4197-4FD4-A59A-C49E8732DBF9}" dt="2024-02-26T18:00:09.421" v="677" actId="1036"/>
          <ac:graphicFrameMkLst>
            <pc:docMk/>
            <pc:sldMk cId="286493549" sldId="259"/>
            <ac:graphicFrameMk id="14" creationId="{5B3AFAB2-F99B-CB15-5D28-8B0AC1187B4F}"/>
          </ac:graphicFrameMkLst>
        </pc:graphicFrameChg>
        <pc:cxnChg chg="add del mod">
          <ac:chgData name="Helen Wilkinson" userId="352beb64-85d5-41ba-bb52-b66652337203" providerId="ADAL" clId="{EC749DEE-4197-4FD4-A59A-C49E8732DBF9}" dt="2024-02-27T15:19:56.662" v="694" actId="478"/>
          <ac:cxnSpMkLst>
            <pc:docMk/>
            <pc:sldMk cId="286493549" sldId="259"/>
            <ac:cxnSpMk id="5" creationId="{D8943975-4863-FC8C-6299-2DF77851599C}"/>
          </ac:cxnSpMkLst>
        </pc:cxnChg>
      </pc:sldChg>
      <pc:sldChg chg="addSp delSp modSp add del mod">
        <pc:chgData name="Helen Wilkinson" userId="352beb64-85d5-41ba-bb52-b66652337203" providerId="ADAL" clId="{EC749DEE-4197-4FD4-A59A-C49E8732DBF9}" dt="2024-03-13T17:05:23.076" v="3027" actId="2696"/>
        <pc:sldMkLst>
          <pc:docMk/>
          <pc:sldMk cId="1779885664" sldId="260"/>
        </pc:sldMkLst>
        <pc:spChg chg="del">
          <ac:chgData name="Helen Wilkinson" userId="352beb64-85d5-41ba-bb52-b66652337203" providerId="ADAL" clId="{EC749DEE-4197-4FD4-A59A-C49E8732DBF9}" dt="2024-02-26T17:52:44.091" v="301" actId="478"/>
          <ac:spMkLst>
            <pc:docMk/>
            <pc:sldMk cId="1779885664" sldId="260"/>
            <ac:spMk id="23" creationId="{3DAC2E8F-E799-86C6-5019-8A3F8F4E62C3}"/>
          </ac:spMkLst>
        </pc:spChg>
        <pc:spChg chg="mod">
          <ac:chgData name="Helen Wilkinson" userId="352beb64-85d5-41ba-bb52-b66652337203" providerId="ADAL" clId="{EC749DEE-4197-4FD4-A59A-C49E8732DBF9}" dt="2024-02-26T18:00:32.907" v="678" actId="6549"/>
          <ac:spMkLst>
            <pc:docMk/>
            <pc:sldMk cId="1779885664" sldId="260"/>
            <ac:spMk id="32" creationId="{D06645D0-A8FF-2245-F7EB-874D4FC2F3E5}"/>
          </ac:spMkLst>
        </pc:spChg>
        <pc:graphicFrameChg chg="mod">
          <ac:chgData name="Helen Wilkinson" userId="352beb64-85d5-41ba-bb52-b66652337203" providerId="ADAL" clId="{EC749DEE-4197-4FD4-A59A-C49E8732DBF9}" dt="2024-02-26T17:55:04.886" v="442" actId="20577"/>
          <ac:graphicFrameMkLst>
            <pc:docMk/>
            <pc:sldMk cId="1779885664" sldId="260"/>
            <ac:graphicFrameMk id="5" creationId="{BBD71D57-2974-4BA6-8659-7E82CAD07897}"/>
          </ac:graphicFrameMkLst>
        </pc:graphicFrameChg>
        <pc:graphicFrameChg chg="mod">
          <ac:chgData name="Helen Wilkinson" userId="352beb64-85d5-41ba-bb52-b66652337203" providerId="ADAL" clId="{EC749DEE-4197-4FD4-A59A-C49E8732DBF9}" dt="2024-02-26T17:55:08.647" v="444" actId="20577"/>
          <ac:graphicFrameMkLst>
            <pc:docMk/>
            <pc:sldMk cId="1779885664" sldId="260"/>
            <ac:graphicFrameMk id="14" creationId="{5B3AFAB2-F99B-CB15-5D28-8B0AC1187B4F}"/>
          </ac:graphicFrameMkLst>
        </pc:graphicFrameChg>
        <pc:graphicFrameChg chg="add mod modGraphic">
          <ac:chgData name="Helen Wilkinson" userId="352beb64-85d5-41ba-bb52-b66652337203" providerId="ADAL" clId="{EC749DEE-4197-4FD4-A59A-C49E8732DBF9}" dt="2024-02-26T17:56:58.656" v="547" actId="114"/>
          <ac:graphicFrameMkLst>
            <pc:docMk/>
            <pc:sldMk cId="1779885664" sldId="260"/>
            <ac:graphicFrameMk id="15" creationId="{4220D1DE-05C4-5F73-F1D2-39E3760F4211}"/>
          </ac:graphicFrameMkLst>
        </pc:graphicFrameChg>
        <pc:cxnChg chg="add mod">
          <ac:chgData name="Helen Wilkinson" userId="352beb64-85d5-41ba-bb52-b66652337203" providerId="ADAL" clId="{EC749DEE-4197-4FD4-A59A-C49E8732DBF9}" dt="2024-02-26T18:01:07.514" v="681"/>
          <ac:cxnSpMkLst>
            <pc:docMk/>
            <pc:sldMk cId="1779885664" sldId="260"/>
            <ac:cxnSpMk id="3" creationId="{770E4F67-9AE4-2455-D9EC-82C3BA7D525D}"/>
          </ac:cxnSpMkLst>
        </pc:cxnChg>
      </pc:sldChg>
      <pc:sldChg chg="addSp delSp modSp add del mod">
        <pc:chgData name="Helen Wilkinson" userId="352beb64-85d5-41ba-bb52-b66652337203" providerId="ADAL" clId="{EC749DEE-4197-4FD4-A59A-C49E8732DBF9}" dt="2024-03-13T17:05:23.076" v="3027" actId="2696"/>
        <pc:sldMkLst>
          <pc:docMk/>
          <pc:sldMk cId="966648517" sldId="261"/>
        </pc:sldMkLst>
        <pc:spChg chg="del">
          <ac:chgData name="Helen Wilkinson" userId="352beb64-85d5-41ba-bb52-b66652337203" providerId="ADAL" clId="{EC749DEE-4197-4FD4-A59A-C49E8732DBF9}" dt="2024-02-26T17:55:14.657" v="445" actId="478"/>
          <ac:spMkLst>
            <pc:docMk/>
            <pc:sldMk cId="966648517" sldId="261"/>
            <ac:spMk id="23" creationId="{3DAC2E8F-E799-86C6-5019-8A3F8F4E62C3}"/>
          </ac:spMkLst>
        </pc:spChg>
        <pc:spChg chg="mod">
          <ac:chgData name="Helen Wilkinson" userId="352beb64-85d5-41ba-bb52-b66652337203" providerId="ADAL" clId="{EC749DEE-4197-4FD4-A59A-C49E8732DBF9}" dt="2024-02-26T18:00:40.835" v="679" actId="6549"/>
          <ac:spMkLst>
            <pc:docMk/>
            <pc:sldMk cId="966648517" sldId="261"/>
            <ac:spMk id="32" creationId="{D06645D0-A8FF-2245-F7EB-874D4FC2F3E5}"/>
          </ac:spMkLst>
        </pc:spChg>
        <pc:graphicFrameChg chg="add mod modGraphic">
          <ac:chgData name="Helen Wilkinson" userId="352beb64-85d5-41ba-bb52-b66652337203" providerId="ADAL" clId="{EC749DEE-4197-4FD4-A59A-C49E8732DBF9}" dt="2024-02-26T17:55:47.230" v="453" actId="20577"/>
          <ac:graphicFrameMkLst>
            <pc:docMk/>
            <pc:sldMk cId="966648517" sldId="261"/>
            <ac:graphicFrameMk id="3" creationId="{22512FFE-7646-2D43-AA79-5375A7D1E249}"/>
          </ac:graphicFrameMkLst>
        </pc:graphicFrameChg>
        <pc:cxnChg chg="add mod">
          <ac:chgData name="Helen Wilkinson" userId="352beb64-85d5-41ba-bb52-b66652337203" providerId="ADAL" clId="{EC749DEE-4197-4FD4-A59A-C49E8732DBF9}" dt="2024-02-26T18:01:09.307" v="682"/>
          <ac:cxnSpMkLst>
            <pc:docMk/>
            <pc:sldMk cId="966648517" sldId="261"/>
            <ac:cxnSpMk id="4" creationId="{945E09B1-34BB-83EE-4791-617875FEDBC1}"/>
          </ac:cxnSpMkLst>
        </pc:cxnChg>
      </pc:sldChg>
      <pc:sldChg chg="addSp delSp modSp mod">
        <pc:chgData name="Helen Wilkinson" userId="352beb64-85d5-41ba-bb52-b66652337203" providerId="ADAL" clId="{EC749DEE-4197-4FD4-A59A-C49E8732DBF9}" dt="2024-03-18T12:13:15.237" v="3216" actId="207"/>
        <pc:sldMkLst>
          <pc:docMk/>
          <pc:sldMk cId="1695249365" sldId="262"/>
        </pc:sldMkLst>
        <pc:spChg chg="add mod">
          <ac:chgData name="Helen Wilkinson" userId="352beb64-85d5-41ba-bb52-b66652337203" providerId="ADAL" clId="{EC749DEE-4197-4FD4-A59A-C49E8732DBF9}" dt="2024-03-18T12:11:52.315" v="3208" actId="1038"/>
          <ac:spMkLst>
            <pc:docMk/>
            <pc:sldMk cId="1695249365" sldId="262"/>
            <ac:spMk id="2" creationId="{725CD9E5-18AD-7E7E-3152-B8076E38C4AE}"/>
          </ac:spMkLst>
        </pc:spChg>
        <pc:spChg chg="del">
          <ac:chgData name="Helen Wilkinson" userId="352beb64-85d5-41ba-bb52-b66652337203" providerId="ADAL" clId="{EC749DEE-4197-4FD4-A59A-C49E8732DBF9}" dt="2024-03-13T16:41:06.546" v="2754" actId="478"/>
          <ac:spMkLst>
            <pc:docMk/>
            <pc:sldMk cId="1695249365" sldId="262"/>
            <ac:spMk id="2" creationId="{ED91E938-5D4E-24FC-6220-4BD779AFBE85}"/>
          </ac:spMkLst>
        </pc:spChg>
        <pc:spChg chg="mod">
          <ac:chgData name="Helen Wilkinson" userId="352beb64-85d5-41ba-bb52-b66652337203" providerId="ADAL" clId="{EC749DEE-4197-4FD4-A59A-C49E8732DBF9}" dt="2024-03-13T16:44:04.207" v="2820" actId="1038"/>
          <ac:spMkLst>
            <pc:docMk/>
            <pc:sldMk cId="1695249365" sldId="262"/>
            <ac:spMk id="4" creationId="{01B9F9C3-57BF-4A4A-C589-CD8E502199A6}"/>
          </ac:spMkLst>
        </pc:spChg>
        <pc:spChg chg="add mod ord">
          <ac:chgData name="Helen Wilkinson" userId="352beb64-85d5-41ba-bb52-b66652337203" providerId="ADAL" clId="{EC749DEE-4197-4FD4-A59A-C49E8732DBF9}" dt="2024-03-13T17:03:54.154" v="3008" actId="1037"/>
          <ac:spMkLst>
            <pc:docMk/>
            <pc:sldMk cId="1695249365" sldId="262"/>
            <ac:spMk id="8" creationId="{211AEF94-9A01-E712-853D-9FC431ED44B0}"/>
          </ac:spMkLst>
        </pc:spChg>
        <pc:spChg chg="add mod ord">
          <ac:chgData name="Helen Wilkinson" userId="352beb64-85d5-41ba-bb52-b66652337203" providerId="ADAL" clId="{EC749DEE-4197-4FD4-A59A-C49E8732DBF9}" dt="2024-03-13T17:04:02.983" v="3017" actId="1037"/>
          <ac:spMkLst>
            <pc:docMk/>
            <pc:sldMk cId="1695249365" sldId="262"/>
            <ac:spMk id="9" creationId="{85C5BC4B-4B5E-E57A-F602-7E7142B00301}"/>
          </ac:spMkLst>
        </pc:spChg>
        <pc:graphicFrameChg chg="mod">
          <ac:chgData name="Helen Wilkinson" userId="352beb64-85d5-41ba-bb52-b66652337203" providerId="ADAL" clId="{EC749DEE-4197-4FD4-A59A-C49E8732DBF9}" dt="2024-03-18T12:12:27.866" v="3212" actId="14100"/>
          <ac:graphicFrameMkLst>
            <pc:docMk/>
            <pc:sldMk cId="1695249365" sldId="262"/>
            <ac:graphicFrameMk id="3" creationId="{D4CE6B47-DE19-B0CF-C758-724B30F9DB50}"/>
          </ac:graphicFrameMkLst>
        </pc:graphicFrameChg>
        <pc:graphicFrameChg chg="add mod">
          <ac:chgData name="Helen Wilkinson" userId="352beb64-85d5-41ba-bb52-b66652337203" providerId="ADAL" clId="{EC749DEE-4197-4FD4-A59A-C49E8732DBF9}" dt="2024-03-18T12:13:15.237" v="3216" actId="207"/>
          <ac:graphicFrameMkLst>
            <pc:docMk/>
            <pc:sldMk cId="1695249365" sldId="262"/>
            <ac:graphicFrameMk id="5" creationId="{80A0EDAF-EAC5-D3D5-48FC-FDC7B4B29A99}"/>
          </ac:graphicFrameMkLst>
        </pc:graphicFrameChg>
        <pc:graphicFrameChg chg="add mod">
          <ac:chgData name="Helen Wilkinson" userId="352beb64-85d5-41ba-bb52-b66652337203" providerId="ADAL" clId="{EC749DEE-4197-4FD4-A59A-C49E8732DBF9}" dt="2024-03-18T12:12:27.866" v="3212" actId="14100"/>
          <ac:graphicFrameMkLst>
            <pc:docMk/>
            <pc:sldMk cId="1695249365" sldId="262"/>
            <ac:graphicFrameMk id="6" creationId="{5503A94B-F222-9C04-6497-BBA49AD772FE}"/>
          </ac:graphicFrameMkLst>
        </pc:graphicFrameChg>
        <pc:graphicFrameChg chg="add mod modGraphic">
          <ac:chgData name="Helen Wilkinson" userId="352beb64-85d5-41ba-bb52-b66652337203" providerId="ADAL" clId="{EC749DEE-4197-4FD4-A59A-C49E8732DBF9}" dt="2024-03-13T17:15:25.600" v="3071" actId="1036"/>
          <ac:graphicFrameMkLst>
            <pc:docMk/>
            <pc:sldMk cId="1695249365" sldId="262"/>
            <ac:graphicFrameMk id="7" creationId="{A999EC79-0733-919B-771D-C03288216A83}"/>
          </ac:graphicFrameMkLst>
        </pc:graphicFrameChg>
        <pc:graphicFrameChg chg="mod">
          <ac:chgData name="Helen Wilkinson" userId="352beb64-85d5-41ba-bb52-b66652337203" providerId="ADAL" clId="{EC749DEE-4197-4FD4-A59A-C49E8732DBF9}" dt="2024-03-18T12:13:12.228" v="3215" actId="207"/>
          <ac:graphicFrameMkLst>
            <pc:docMk/>
            <pc:sldMk cId="1695249365" sldId="262"/>
            <ac:graphicFrameMk id="14" creationId="{5B3AFAB2-F99B-CB15-5D28-8B0AC1187B4F}"/>
          </ac:graphicFrameMkLst>
        </pc:graphicFrameChg>
        <pc:graphicFrameChg chg="mod modGraphic">
          <ac:chgData name="Helen Wilkinson" userId="352beb64-85d5-41ba-bb52-b66652337203" providerId="ADAL" clId="{EC749DEE-4197-4FD4-A59A-C49E8732DBF9}" dt="2024-03-13T17:02:37.604" v="2997"/>
          <ac:graphicFrameMkLst>
            <pc:docMk/>
            <pc:sldMk cId="1695249365" sldId="262"/>
            <ac:graphicFrameMk id="16" creationId="{20BFA3A6-D450-092B-EF84-AA44C867A8B1}"/>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4E47-4847-96C0-A38896680AD4}"/>
            </c:ext>
          </c:extLst>
        </c:ser>
        <c:ser>
          <c:idx val="1"/>
          <c:order val="1"/>
          <c:tx>
            <c:strRef>
              <c:f>Sheet1!$C$1</c:f>
              <c:strCache>
                <c:ptCount val="1"/>
                <c:pt idx="0">
                  <c:v>Series 2</c:v>
                </c:pt>
              </c:strCache>
            </c:strRef>
          </c:tx>
          <c:spPr>
            <a:ln w="28575" cap="rnd">
              <a:solidFill>
                <a:schemeClr val="accent2"/>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4E47-4847-96C0-A38896680AD4}"/>
            </c:ext>
          </c:extLst>
        </c:ser>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4E47-4847-96C0-A38896680AD4}"/>
            </c:ext>
          </c:extLst>
        </c:ser>
        <c:dLbls>
          <c:showLegendKey val="0"/>
          <c:showVal val="0"/>
          <c:showCatName val="0"/>
          <c:showSerName val="0"/>
          <c:showPercent val="0"/>
          <c:showBubbleSize val="0"/>
        </c:dLbls>
        <c:smooth val="0"/>
        <c:axId val="661564416"/>
        <c:axId val="661567696"/>
      </c:lineChart>
      <c:catAx>
        <c:axId val="661564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567696"/>
        <c:crosses val="autoZero"/>
        <c:auto val="1"/>
        <c:lblAlgn val="ctr"/>
        <c:lblOffset val="100"/>
        <c:noMultiLvlLbl val="0"/>
      </c:catAx>
      <c:valAx>
        <c:axId val="661567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564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r>
              <a:rPr lang="en-US" sz="1300" b="1" kern="1200" dirty="0">
                <a:solidFill>
                  <a:schemeClr val="tx1"/>
                </a:solidFill>
                <a:latin typeface="+mn-lt"/>
                <a:ea typeface="+mn-ea"/>
                <a:cs typeface="+mn-cs"/>
              </a:rPr>
              <a:t>Annual visits to the 12 big attractions in the York Attractions Monitor</a:t>
            </a:r>
            <a:r>
              <a:rPr lang="en-US" sz="1300" b="1" kern="1200" baseline="0" dirty="0">
                <a:solidFill>
                  <a:schemeClr val="tx1"/>
                </a:solidFill>
                <a:latin typeface="+mn-lt"/>
                <a:ea typeface="+mn-ea"/>
                <a:cs typeface="+mn-cs"/>
              </a:rPr>
              <a:t> </a:t>
            </a:r>
            <a:r>
              <a:rPr lang="en-US" sz="1300" b="1" kern="1200" dirty="0">
                <a:solidFill>
                  <a:schemeClr val="tx1"/>
                </a:solidFill>
                <a:latin typeface="+mn-lt"/>
                <a:ea typeface="+mn-ea"/>
                <a:cs typeface="+mn-cs"/>
              </a:rPr>
              <a:t>(Millions)</a:t>
            </a:r>
          </a:p>
        </c:rich>
      </c:tx>
      <c:layout>
        <c:manualLayout>
          <c:xMode val="edge"/>
          <c:yMode val="edge"/>
          <c:x val="0.16864791666666668"/>
          <c:y val="4.124724189518085E-2"/>
        </c:manualLayout>
      </c:layout>
      <c:overlay val="0"/>
      <c:spPr>
        <a:noFill/>
        <a:ln>
          <a:noFill/>
        </a:ln>
        <a:effectLst/>
      </c:spPr>
      <c:txPr>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endParaRPr lang="en-US"/>
        </a:p>
      </c:txPr>
    </c:title>
    <c:autoTitleDeleted val="0"/>
    <c:plotArea>
      <c:layout>
        <c:manualLayout>
          <c:layoutTarget val="inner"/>
          <c:xMode val="edge"/>
          <c:yMode val="edge"/>
          <c:x val="0.12123178815511629"/>
          <c:y val="0.26858409504728614"/>
          <c:w val="0.85459045880444906"/>
          <c:h val="0.58807280787757366"/>
        </c:manualLayout>
      </c:layout>
      <c:lineChart>
        <c:grouping val="standard"/>
        <c:varyColors val="0"/>
        <c:ser>
          <c:idx val="0"/>
          <c:order val="0"/>
          <c:tx>
            <c:strRef>
              <c:f>Sheet1!$B$1</c:f>
              <c:strCache>
                <c:ptCount val="1"/>
                <c:pt idx="0">
                  <c:v>BIG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7"/>
              <c:layout>
                <c:manualLayout>
                  <c:x val="-2.9135765488081885E-2"/>
                  <c:y val="-9.73187262884180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95-4BB3-8170-31D896A4A5E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Sheet1!$B$2:$B$12</c:f>
              <c:numCache>
                <c:formatCode>#,##0</c:formatCode>
                <c:ptCount val="11"/>
                <c:pt idx="0">
                  <c:v>3010082</c:v>
                </c:pt>
                <c:pt idx="1">
                  <c:v>2879724</c:v>
                </c:pt>
                <c:pt idx="2">
                  <c:v>2811993</c:v>
                </c:pt>
                <c:pt idx="3">
                  <c:v>2470615</c:v>
                </c:pt>
                <c:pt idx="4">
                  <c:v>2918023</c:v>
                </c:pt>
                <c:pt idx="5">
                  <c:v>3243615</c:v>
                </c:pt>
                <c:pt idx="6">
                  <c:v>3048473</c:v>
                </c:pt>
                <c:pt idx="7">
                  <c:v>864053</c:v>
                </c:pt>
                <c:pt idx="8">
                  <c:v>1455337</c:v>
                </c:pt>
                <c:pt idx="9">
                  <c:v>2659905</c:v>
                </c:pt>
                <c:pt idx="10">
                  <c:v>2735146</c:v>
                </c:pt>
              </c:numCache>
            </c:numRef>
          </c:val>
          <c:smooth val="0"/>
          <c:extLst>
            <c:ext xmlns:c16="http://schemas.microsoft.com/office/drawing/2014/chart" uri="{C3380CC4-5D6E-409C-BE32-E72D297353CC}">
              <c16:uniqueId val="{00000000-0E95-4BB3-8170-31D896A4A5EE}"/>
            </c:ext>
          </c:extLst>
        </c:ser>
        <c:dLbls>
          <c:showLegendKey val="0"/>
          <c:showVal val="0"/>
          <c:showCatName val="0"/>
          <c:showSerName val="0"/>
          <c:showPercent val="0"/>
          <c:showBubbleSize val="0"/>
        </c:dLbls>
        <c:marker val="1"/>
        <c:smooth val="0"/>
        <c:axId val="25272655"/>
        <c:axId val="1741248271"/>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95000"/>
                    <a:lumOff val="5000"/>
                  </a:schemeClr>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r>
                  <a:rPr lang="en-GB" dirty="0">
                    <a:solidFill>
                      <a:schemeClr val="tx1">
                        <a:lumMod val="95000"/>
                        <a:lumOff val="5000"/>
                      </a:schemeClr>
                    </a:solidFill>
                  </a:rPr>
                  <a:t>Millions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25272655"/>
        <c:crosses val="autoZero"/>
        <c:crossBetween val="between"/>
        <c:dispUnits>
          <c:builtInUnit val="m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r>
              <a:rPr lang="en-US" sz="1300" b="1" i="0" u="none" strike="noStrike" kern="1200" spc="0" baseline="0" dirty="0">
                <a:solidFill>
                  <a:schemeClr val="tx1"/>
                </a:solidFill>
                <a:latin typeface="+mn-lt"/>
                <a:ea typeface="+mn-ea"/>
                <a:cs typeface="+mn-cs"/>
              </a:rPr>
              <a:t>Visit to York’s 13 small attractions by month (Thousands)</a:t>
            </a:r>
          </a:p>
        </c:rich>
      </c:tx>
      <c:overlay val="0"/>
      <c:spPr>
        <a:noFill/>
        <a:ln>
          <a:noFill/>
        </a:ln>
        <a:effectLst/>
      </c:spPr>
      <c:txPr>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50397083430934"/>
          <c:y val="0.23595369531644439"/>
          <c:w val="0.8949602916569066"/>
          <c:h val="0.60061375144783347"/>
        </c:manualLayout>
      </c:layout>
      <c:lineChart>
        <c:grouping val="standard"/>
        <c:varyColors val="0"/>
        <c:ser>
          <c:idx val="0"/>
          <c:order val="0"/>
          <c:tx>
            <c:strRef>
              <c:f>Sheet1!$B$1</c:f>
              <c:strCache>
                <c:ptCount val="1"/>
                <c:pt idx="0">
                  <c:v>2019</c:v>
                </c:pt>
              </c:strCache>
            </c:strRef>
          </c:tx>
          <c:spPr>
            <a:ln w="28575" cap="rnd">
              <a:solidFill>
                <a:srgbClr val="969FA7"/>
              </a:solidFill>
              <a:round/>
            </a:ln>
            <a:effectLst/>
          </c:spPr>
          <c:marker>
            <c:symbol val="none"/>
          </c:marker>
          <c:dPt>
            <c:idx val="4"/>
            <c:marker>
              <c:symbol val="none"/>
            </c:marker>
            <c:bubble3D val="0"/>
            <c:spPr>
              <a:ln w="28575" cap="rnd">
                <a:solidFill>
                  <a:schemeClr val="bg1">
                    <a:lumMod val="65000"/>
                  </a:schemeClr>
                </a:solidFill>
                <a:round/>
              </a:ln>
              <a:effectLst/>
            </c:spPr>
            <c:extLst>
              <c:ext xmlns:c16="http://schemas.microsoft.com/office/drawing/2014/chart" uri="{C3380CC4-5D6E-409C-BE32-E72D297353CC}">
                <c16:uniqueId val="{00000000-9CB9-436A-B782-598C3B2D120A}"/>
              </c:ext>
            </c:extLst>
          </c:dPt>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15369</c:v>
                </c:pt>
                <c:pt idx="1">
                  <c:v>21958</c:v>
                </c:pt>
                <c:pt idx="2">
                  <c:v>18578</c:v>
                </c:pt>
                <c:pt idx="3">
                  <c:v>30774</c:v>
                </c:pt>
                <c:pt idx="4">
                  <c:v>27637</c:v>
                </c:pt>
                <c:pt idx="5">
                  <c:v>26001</c:v>
                </c:pt>
                <c:pt idx="6">
                  <c:v>27677</c:v>
                </c:pt>
                <c:pt idx="7">
                  <c:v>32571</c:v>
                </c:pt>
                <c:pt idx="8">
                  <c:v>23898</c:v>
                </c:pt>
                <c:pt idx="9">
                  <c:v>28359</c:v>
                </c:pt>
                <c:pt idx="10">
                  <c:v>20241</c:v>
                </c:pt>
                <c:pt idx="11">
                  <c:v>15816</c:v>
                </c:pt>
              </c:numCache>
            </c:numRef>
          </c:val>
          <c:smooth val="0"/>
          <c:extLst>
            <c:ext xmlns:c16="http://schemas.microsoft.com/office/drawing/2014/chart" uri="{C3380CC4-5D6E-409C-BE32-E72D297353CC}">
              <c16:uniqueId val="{00000000-DC24-41AA-B16F-F3D1C8EA610B}"/>
            </c:ext>
          </c:extLst>
        </c:ser>
        <c:ser>
          <c:idx val="1"/>
          <c:order val="1"/>
          <c:tx>
            <c:strRef>
              <c:f>Sheet1!$C$1</c:f>
              <c:strCache>
                <c:ptCount val="1"/>
                <c:pt idx="0">
                  <c:v>2022</c:v>
                </c:pt>
              </c:strCache>
            </c:strRef>
          </c:tx>
          <c:spPr>
            <a:ln w="28575" cap="rnd">
              <a:solidFill>
                <a:schemeClr val="accent2"/>
              </a:solidFill>
              <a:roun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#,##0</c:formatCode>
                <c:ptCount val="12"/>
                <c:pt idx="0">
                  <c:v>8642</c:v>
                </c:pt>
                <c:pt idx="1">
                  <c:v>12562</c:v>
                </c:pt>
                <c:pt idx="2">
                  <c:v>14095</c:v>
                </c:pt>
                <c:pt idx="3">
                  <c:v>16691</c:v>
                </c:pt>
                <c:pt idx="4">
                  <c:v>17914</c:v>
                </c:pt>
                <c:pt idx="5">
                  <c:v>17549</c:v>
                </c:pt>
                <c:pt idx="6">
                  <c:v>18538</c:v>
                </c:pt>
                <c:pt idx="7">
                  <c:v>19276</c:v>
                </c:pt>
                <c:pt idx="8">
                  <c:v>14536</c:v>
                </c:pt>
                <c:pt idx="9">
                  <c:v>20883</c:v>
                </c:pt>
                <c:pt idx="10">
                  <c:v>13622</c:v>
                </c:pt>
                <c:pt idx="11">
                  <c:v>10062</c:v>
                </c:pt>
              </c:numCache>
            </c:numRef>
          </c:val>
          <c:smooth val="0"/>
          <c:extLst xmlns:c15="http://schemas.microsoft.com/office/drawing/2012/chart">
            <c:ext xmlns:c16="http://schemas.microsoft.com/office/drawing/2014/chart" uri="{C3380CC4-5D6E-409C-BE32-E72D297353CC}">
              <c16:uniqueId val="{00000003-DC24-41AA-B16F-F3D1C8EA610B}"/>
            </c:ext>
          </c:extLst>
        </c:ser>
        <c:ser>
          <c:idx val="2"/>
          <c:order val="2"/>
          <c:tx>
            <c:strRef>
              <c:f>Sheet1!$D$1</c:f>
              <c:strCache>
                <c:ptCount val="1"/>
                <c:pt idx="0">
                  <c:v>2023</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numFmt formatCode="#,##0" sourceLinked="0"/>
            <c:spPr>
              <a:noFill/>
              <a:ln>
                <a:noFill/>
              </a:ln>
              <a:effectLst/>
            </c:spPr>
            <c:txPr>
              <a:bodyPr rot="0" spcFirstLastPara="1" vertOverflow="ellipsis" vert="horz" wrap="square" anchor="ctr" anchorCtr="1"/>
              <a:lstStyle/>
              <a:p>
                <a:pPr>
                  <a:defRPr lang="en-US" sz="1200" b="1" i="0" u="none" strike="noStrike" kern="1200" baseline="0">
                    <a:solidFill>
                      <a:schemeClr val="accent6">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#,##0</c:formatCode>
                <c:ptCount val="12"/>
                <c:pt idx="0">
                  <c:v>9182</c:v>
                </c:pt>
                <c:pt idx="1">
                  <c:v>16213</c:v>
                </c:pt>
                <c:pt idx="2">
                  <c:v>13521</c:v>
                </c:pt>
                <c:pt idx="3">
                  <c:v>20346</c:v>
                </c:pt>
                <c:pt idx="4">
                  <c:v>19269</c:v>
                </c:pt>
                <c:pt idx="5">
                  <c:v>20095</c:v>
                </c:pt>
                <c:pt idx="6">
                  <c:v>22699</c:v>
                </c:pt>
                <c:pt idx="7">
                  <c:v>22517</c:v>
                </c:pt>
                <c:pt idx="8">
                  <c:v>16418</c:v>
                </c:pt>
                <c:pt idx="9">
                  <c:v>21915</c:v>
                </c:pt>
                <c:pt idx="10">
                  <c:v>16776</c:v>
                </c:pt>
                <c:pt idx="11">
                  <c:v>14936</c:v>
                </c:pt>
              </c:numCache>
            </c:numRef>
          </c:val>
          <c:smooth val="0"/>
          <c:extLst>
            <c:ext xmlns:c16="http://schemas.microsoft.com/office/drawing/2014/chart" uri="{C3380CC4-5D6E-409C-BE32-E72D297353CC}">
              <c16:uniqueId val="{00000001-DC24-41AA-B16F-F3D1C8EA610B}"/>
            </c:ext>
          </c:extLst>
        </c:ser>
        <c:dLbls>
          <c:showLegendKey val="0"/>
          <c:showVal val="0"/>
          <c:showCatName val="0"/>
          <c:showSerName val="0"/>
          <c:showPercent val="0"/>
          <c:showBubbleSize val="0"/>
        </c:dLbls>
        <c:smooth val="0"/>
        <c:axId val="25272655"/>
        <c:axId val="1741248271"/>
        <c:extLst/>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1" i="0" u="none" strike="noStrike" kern="1200" baseline="0">
                <a:solidFill>
                  <a:schemeClr val="tx1"/>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min val="0"/>
        </c:scaling>
        <c:delete val="0"/>
        <c:axPos val="l"/>
        <c:title>
          <c:tx>
            <c:rich>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r>
                  <a:rPr lang="en-GB" dirty="0"/>
                  <a:t>Thousands</a:t>
                </a:r>
              </a:p>
            </c:rich>
          </c:tx>
          <c:overlay val="0"/>
          <c:spPr>
            <a:noFill/>
            <a:ln>
              <a:noFill/>
            </a:ln>
            <a:effectLst/>
          </c:spPr>
          <c:txPr>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lang="en-US" sz="1100" b="0" i="0" u="none" strike="noStrike" kern="1200" baseline="0">
                <a:solidFill>
                  <a:schemeClr val="tx1"/>
                </a:solidFill>
                <a:latin typeface="+mn-lt"/>
                <a:ea typeface="+mn-ea"/>
                <a:cs typeface="+mn-cs"/>
              </a:defRPr>
            </a:pPr>
            <a:endParaRPr lang="en-US"/>
          </a:p>
        </c:txPr>
        <c:crossAx val="25272655"/>
        <c:crosses val="autoZero"/>
        <c:crossBetween val="between"/>
        <c:dispUnits>
          <c:builtInUnit val="thousands"/>
        </c:dispUnits>
      </c:valAx>
      <c:spPr>
        <a:noFill/>
        <a:ln>
          <a:noFill/>
        </a:ln>
        <a:effectLst/>
      </c:spPr>
    </c:plotArea>
    <c:legend>
      <c:legendPos val="t"/>
      <c:layout>
        <c:manualLayout>
          <c:xMode val="edge"/>
          <c:yMode val="edge"/>
          <c:x val="0.33844645907836074"/>
          <c:y val="0.13599100487066024"/>
          <c:w val="0.32310693442864374"/>
          <c:h val="0.11637239761218852"/>
        </c:manualLayout>
      </c:layout>
      <c:overlay val="0"/>
      <c:spPr>
        <a:noFill/>
        <a:ln>
          <a:noFill/>
        </a:ln>
        <a:effectLst/>
      </c:spPr>
      <c:txPr>
        <a:bodyPr rot="0" spcFirstLastPara="1" vertOverflow="ellipsis" vert="horz" wrap="square" anchor="ctr" anchorCtr="1"/>
        <a:lstStyle/>
        <a:p>
          <a:pPr>
            <a:defRPr lang="en-US"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lang="en-US" sz="1330" b="0" i="0" u="none" strike="noStrike" kern="1200" baseline="0">
          <a:solidFill>
            <a:schemeClr val="tx1"/>
          </a:solidFill>
          <a:latin typeface="+mn-lt"/>
          <a:ea typeface="+mn-ea"/>
          <a:cs typeface="+mn-cs"/>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r>
              <a:rPr lang="en-US" sz="1300" b="1" kern="1200" dirty="0">
                <a:solidFill>
                  <a:schemeClr val="tx1"/>
                </a:solidFill>
                <a:latin typeface="+mn-lt"/>
                <a:ea typeface="+mn-ea"/>
                <a:cs typeface="+mn-cs"/>
              </a:rPr>
              <a:t>Annual visits to the 13 small attractions in the York Attractions Monitor</a:t>
            </a:r>
            <a:r>
              <a:rPr lang="en-US" sz="1300" b="1" kern="1200" baseline="0" dirty="0">
                <a:solidFill>
                  <a:schemeClr val="tx1"/>
                </a:solidFill>
                <a:latin typeface="+mn-lt"/>
                <a:ea typeface="+mn-ea"/>
                <a:cs typeface="+mn-cs"/>
              </a:rPr>
              <a:t> </a:t>
            </a:r>
            <a:r>
              <a:rPr lang="en-US" sz="1300" b="1" kern="1200" dirty="0">
                <a:solidFill>
                  <a:schemeClr val="tx1"/>
                </a:solidFill>
                <a:latin typeface="+mn-lt"/>
                <a:ea typeface="+mn-ea"/>
                <a:cs typeface="+mn-cs"/>
              </a:rPr>
              <a:t>(Thousands)</a:t>
            </a:r>
          </a:p>
        </c:rich>
      </c:tx>
      <c:overlay val="0"/>
      <c:spPr>
        <a:noFill/>
        <a:ln>
          <a:noFill/>
        </a:ln>
        <a:effectLst/>
      </c:spPr>
      <c:txPr>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endParaRPr lang="en-US"/>
        </a:p>
      </c:txPr>
    </c:title>
    <c:autoTitleDeleted val="0"/>
    <c:plotArea>
      <c:layout>
        <c:manualLayout>
          <c:layoutTarget val="inner"/>
          <c:xMode val="edge"/>
          <c:yMode val="edge"/>
          <c:x val="0.12123178815511629"/>
          <c:y val="0.26342818981038851"/>
          <c:w val="0.85459045880444906"/>
          <c:h val="0.59322871311447123"/>
        </c:manualLayout>
      </c:layout>
      <c:lineChart>
        <c:grouping val="standard"/>
        <c:varyColors val="0"/>
        <c:ser>
          <c:idx val="0"/>
          <c:order val="0"/>
          <c:tx>
            <c:strRef>
              <c:f>Sheet1!$B$1</c:f>
              <c:strCache>
                <c:ptCount val="1"/>
                <c:pt idx="0">
                  <c:v>SMALL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7"/>
              <c:layout>
                <c:manualLayout>
                  <c:x val="-2.9135765488081885E-2"/>
                  <c:y val="-9.73187262884180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E5-4432-9B5E-4CD1373F892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Sheet1!$B$2:$B$12</c:f>
              <c:numCache>
                <c:formatCode>#,##0</c:formatCode>
                <c:ptCount val="11"/>
                <c:pt idx="0">
                  <c:v>252934</c:v>
                </c:pt>
                <c:pt idx="1">
                  <c:v>239125</c:v>
                </c:pt>
                <c:pt idx="2">
                  <c:v>245322</c:v>
                </c:pt>
                <c:pt idx="3">
                  <c:v>206748</c:v>
                </c:pt>
                <c:pt idx="4">
                  <c:v>254288</c:v>
                </c:pt>
                <c:pt idx="5">
                  <c:v>268606</c:v>
                </c:pt>
                <c:pt idx="6">
                  <c:v>288879</c:v>
                </c:pt>
                <c:pt idx="7">
                  <c:v>64027</c:v>
                </c:pt>
                <c:pt idx="8">
                  <c:v>100565</c:v>
                </c:pt>
                <c:pt idx="9">
                  <c:v>184370</c:v>
                </c:pt>
                <c:pt idx="10">
                  <c:v>213887</c:v>
                </c:pt>
              </c:numCache>
            </c:numRef>
          </c:val>
          <c:smooth val="0"/>
          <c:extLst>
            <c:ext xmlns:c16="http://schemas.microsoft.com/office/drawing/2014/chart" uri="{C3380CC4-5D6E-409C-BE32-E72D297353CC}">
              <c16:uniqueId val="{00000001-A6E5-4432-9B5E-4CD1373F8924}"/>
            </c:ext>
          </c:extLst>
        </c:ser>
        <c:dLbls>
          <c:showLegendKey val="0"/>
          <c:showVal val="0"/>
          <c:showCatName val="0"/>
          <c:showSerName val="0"/>
          <c:showPercent val="0"/>
          <c:showBubbleSize val="0"/>
        </c:dLbls>
        <c:marker val="1"/>
        <c:smooth val="0"/>
        <c:axId val="25272655"/>
        <c:axId val="1741248271"/>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95000"/>
                    <a:lumOff val="5000"/>
                  </a:schemeClr>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r>
                  <a:rPr lang="en-GB" dirty="0">
                    <a:solidFill>
                      <a:schemeClr val="tx1">
                        <a:lumMod val="95000"/>
                        <a:lumOff val="5000"/>
                      </a:schemeClr>
                    </a:solidFill>
                  </a:rPr>
                  <a:t>Thousands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25272655"/>
        <c:crosses val="autoZero"/>
        <c:crossBetween val="between"/>
        <c:dispUnits>
          <c:builtInUnit val="thousan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FEC-EA41-AA87-D3DAC2448A9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FEC-EA41-AA87-D3DAC2448A9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FEC-EA41-AA87-D3DAC2448A9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FEC-EA41-AA87-D3DAC2448A90}"/>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72B5-4497-94C3-2D5DA007831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2A-4C1D-ADEF-0CBF5ECA451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2A-4C1D-ADEF-0CBF5ECA451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82A-4C1D-ADEF-0CBF5ECA4519}"/>
            </c:ext>
          </c:extLst>
        </c:ser>
        <c:dLbls>
          <c:showLegendKey val="0"/>
          <c:showVal val="0"/>
          <c:showCatName val="0"/>
          <c:showSerName val="0"/>
          <c:showPercent val="0"/>
          <c:showBubbleSize val="0"/>
        </c:dLbls>
        <c:gapWidth val="219"/>
        <c:overlap val="-27"/>
        <c:axId val="661064632"/>
        <c:axId val="661070208"/>
      </c:barChart>
      <c:catAx>
        <c:axId val="661064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070208"/>
        <c:crosses val="autoZero"/>
        <c:auto val="1"/>
        <c:lblAlgn val="ctr"/>
        <c:lblOffset val="100"/>
        <c:noMultiLvlLbl val="0"/>
      </c:catAx>
      <c:valAx>
        <c:axId val="661070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61064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47B-4B16-AA2E-7D15C603727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47B-4B16-AA2E-7D15C603727D}"/>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47B-4B16-AA2E-7D15C603727D}"/>
            </c:ext>
          </c:extLst>
        </c:ser>
        <c:dLbls>
          <c:showLegendKey val="0"/>
          <c:showVal val="0"/>
          <c:showCatName val="0"/>
          <c:showSerName val="0"/>
          <c:showPercent val="0"/>
          <c:showBubbleSize val="0"/>
        </c:dLbls>
        <c:gapWidth val="182"/>
        <c:axId val="521533936"/>
        <c:axId val="521532952"/>
      </c:barChart>
      <c:catAx>
        <c:axId val="521533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1532952"/>
        <c:crosses val="autoZero"/>
        <c:auto val="1"/>
        <c:lblAlgn val="ctr"/>
        <c:lblOffset val="100"/>
        <c:noMultiLvlLbl val="0"/>
      </c:catAx>
      <c:valAx>
        <c:axId val="5215329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1533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Chart 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C45-481D-A7A3-93B200F4ACC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C45-481D-A7A3-93B200F4ACC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C45-481D-A7A3-93B200F4ACC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C45-481D-A7A3-93B200F4ACC1}"/>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5C45-481D-A7A3-93B200F4ACC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Chart Title</a:t>
            </a:r>
          </a:p>
        </c:rich>
      </c:tx>
      <c:layout>
        <c:manualLayout>
          <c:xMode val="edge"/>
          <c:yMode val="edge"/>
          <c:x val="0.24762467191601051"/>
          <c:y val="2.906977483513775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F45-2B47-9832-EBAFEEABF2C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F45-2B47-9832-EBAFEEABF2C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F45-2B47-9832-EBAFEEABF2C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F45-2B47-9832-EBAFEEABF2C4}"/>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3D92-4717-BAE5-7EDED09AA678}"/>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r>
              <a:rPr lang="en-US" sz="1300" b="1" i="0" u="none" strike="noStrike" kern="1200" spc="0" baseline="0" dirty="0">
                <a:solidFill>
                  <a:schemeClr val="tx1"/>
                </a:solidFill>
                <a:latin typeface="+mn-lt"/>
                <a:ea typeface="+mn-ea"/>
                <a:cs typeface="+mn-cs"/>
              </a:rPr>
              <a:t>Visit to York’s 23 attractions by month (Thousands)</a:t>
            </a:r>
          </a:p>
        </c:rich>
      </c:tx>
      <c:overlay val="0"/>
      <c:spPr>
        <a:noFill/>
        <a:ln>
          <a:noFill/>
        </a:ln>
        <a:effectLst/>
      </c:spPr>
      <c:txPr>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50397083430934"/>
          <c:y val="0.25952739375129935"/>
          <c:w val="0.8949602916569066"/>
          <c:h val="0.57704005301297856"/>
        </c:manualLayout>
      </c:layout>
      <c:lineChart>
        <c:grouping val="standard"/>
        <c:varyColors val="0"/>
        <c:ser>
          <c:idx val="0"/>
          <c:order val="0"/>
          <c:tx>
            <c:strRef>
              <c:f>Sheet1!$B$1</c:f>
              <c:strCache>
                <c:ptCount val="1"/>
                <c:pt idx="0">
                  <c:v>2019</c:v>
                </c:pt>
              </c:strCache>
            </c:strRef>
          </c:tx>
          <c:spPr>
            <a:ln w="28575" cap="rnd">
              <a:solidFill>
                <a:srgbClr val="969FA7"/>
              </a:solidFill>
              <a:roun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#,##0</c:formatCode>
                <c:ptCount val="12"/>
                <c:pt idx="0">
                  <c:v>172920</c:v>
                </c:pt>
                <c:pt idx="1">
                  <c:v>236670</c:v>
                </c:pt>
                <c:pt idx="2">
                  <c:v>216866</c:v>
                </c:pt>
                <c:pt idx="3">
                  <c:v>330829</c:v>
                </c:pt>
                <c:pt idx="4">
                  <c:v>283205</c:v>
                </c:pt>
                <c:pt idx="5">
                  <c:v>271296</c:v>
                </c:pt>
                <c:pt idx="6">
                  <c:v>350143</c:v>
                </c:pt>
                <c:pt idx="7">
                  <c:v>424646</c:v>
                </c:pt>
                <c:pt idx="8">
                  <c:v>261697</c:v>
                </c:pt>
                <c:pt idx="9">
                  <c:v>321318</c:v>
                </c:pt>
                <c:pt idx="10">
                  <c:v>193474</c:v>
                </c:pt>
                <c:pt idx="11">
                  <c:v>197131</c:v>
                </c:pt>
              </c:numCache>
            </c:numRef>
          </c:val>
          <c:smooth val="0"/>
          <c:extLst>
            <c:ext xmlns:c16="http://schemas.microsoft.com/office/drawing/2014/chart" uri="{C3380CC4-5D6E-409C-BE32-E72D297353CC}">
              <c16:uniqueId val="{00000000-6FEC-4878-BE6A-D9ADE2D81D27}"/>
            </c:ext>
          </c:extLst>
        </c:ser>
        <c:ser>
          <c:idx val="2"/>
          <c:order val="2"/>
          <c:tx>
            <c:strRef>
              <c:f>Sheet1!$D$1</c:f>
              <c:strCache>
                <c:ptCount val="1"/>
                <c:pt idx="0">
                  <c:v>2022</c:v>
                </c:pt>
              </c:strCache>
            </c:strRef>
          </c:tx>
          <c:spPr>
            <a:ln w="28575" cap="rnd">
              <a:solidFill>
                <a:schemeClr val="accent3"/>
              </a:solidFill>
              <a:roun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#,##0</c:formatCode>
                <c:ptCount val="12"/>
                <c:pt idx="0">
                  <c:v>105738</c:v>
                </c:pt>
                <c:pt idx="1">
                  <c:v>188358</c:v>
                </c:pt>
                <c:pt idx="2">
                  <c:v>154345</c:v>
                </c:pt>
                <c:pt idx="3">
                  <c:v>295388</c:v>
                </c:pt>
                <c:pt idx="4">
                  <c:v>230390</c:v>
                </c:pt>
                <c:pt idx="5">
                  <c:v>248650</c:v>
                </c:pt>
                <c:pt idx="6">
                  <c:v>292471</c:v>
                </c:pt>
                <c:pt idx="7">
                  <c:v>375817</c:v>
                </c:pt>
                <c:pt idx="8">
                  <c:v>213207</c:v>
                </c:pt>
                <c:pt idx="9">
                  <c:v>288293</c:v>
                </c:pt>
                <c:pt idx="10">
                  <c:v>165943</c:v>
                </c:pt>
                <c:pt idx="11">
                  <c:v>200632</c:v>
                </c:pt>
              </c:numCache>
            </c:numRef>
          </c:val>
          <c:smooth val="0"/>
          <c:extLst>
            <c:ext xmlns:c16="http://schemas.microsoft.com/office/drawing/2014/chart" uri="{C3380CC4-5D6E-409C-BE32-E72D297353CC}">
              <c16:uniqueId val="{00000002-6FEC-4878-BE6A-D9ADE2D81D27}"/>
            </c:ext>
          </c:extLst>
        </c:ser>
        <c:ser>
          <c:idx val="3"/>
          <c:order val="3"/>
          <c:tx>
            <c:strRef>
              <c:f>Sheet1!$E$1</c:f>
              <c:strCache>
                <c:ptCount val="1"/>
                <c:pt idx="0">
                  <c:v>2023</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anchor="ctr" anchorCtr="1"/>
              <a:lstStyle/>
              <a:p>
                <a:pPr>
                  <a:defRPr lang="en-US" sz="1200" b="1" i="0" u="none" strike="noStrike" kern="1200" baseline="0">
                    <a:solidFill>
                      <a:schemeClr val="accent6">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Sheet1!$E$2:$E$13</c:f>
              <c:numCache>
                <c:formatCode>#,##0</c:formatCode>
                <c:ptCount val="12"/>
                <c:pt idx="0">
                  <c:v>145835</c:v>
                </c:pt>
                <c:pt idx="1">
                  <c:v>221159</c:v>
                </c:pt>
                <c:pt idx="2">
                  <c:v>192157</c:v>
                </c:pt>
                <c:pt idx="3">
                  <c:v>305896</c:v>
                </c:pt>
                <c:pt idx="4">
                  <c:v>237294</c:v>
                </c:pt>
                <c:pt idx="5">
                  <c:v>244638</c:v>
                </c:pt>
                <c:pt idx="6">
                  <c:v>319937</c:v>
                </c:pt>
                <c:pt idx="7">
                  <c:v>391192</c:v>
                </c:pt>
                <c:pt idx="8">
                  <c:v>232674</c:v>
                </c:pt>
                <c:pt idx="9">
                  <c:v>261005</c:v>
                </c:pt>
                <c:pt idx="10">
                  <c:v>199156</c:v>
                </c:pt>
                <c:pt idx="11">
                  <c:v>198090</c:v>
                </c:pt>
              </c:numCache>
            </c:numRef>
          </c:val>
          <c:smooth val="0"/>
          <c:extLst>
            <c:ext xmlns:c16="http://schemas.microsoft.com/office/drawing/2014/chart" uri="{C3380CC4-5D6E-409C-BE32-E72D297353CC}">
              <c16:uniqueId val="{00000000-9807-4933-A7F2-59F8300236D5}"/>
            </c:ext>
          </c:extLst>
        </c:ser>
        <c:dLbls>
          <c:showLegendKey val="0"/>
          <c:showVal val="0"/>
          <c:showCatName val="0"/>
          <c:showSerName val="0"/>
          <c:showPercent val="0"/>
          <c:showBubbleSize val="0"/>
        </c:dLbls>
        <c:smooth val="0"/>
        <c:axId val="25272655"/>
        <c:axId val="1741248271"/>
        <c:extLst>
          <c:ext xmlns:c15="http://schemas.microsoft.com/office/drawing/2012/chart" uri="{02D57815-91ED-43cb-92C2-25804820EDAC}">
            <c15:filteredLineSeries>
              <c15:ser>
                <c:idx val="1"/>
                <c:order val="1"/>
                <c:tx>
                  <c:strRef>
                    <c:extLst>
                      <c:ext uri="{02D57815-91ED-43cb-92C2-25804820EDAC}">
                        <c15:formulaRef>
                          <c15:sqref>Sheet1!$C$1</c15:sqref>
                        </c15:formulaRef>
                      </c:ext>
                    </c:extLst>
                    <c:strCache>
                      <c:ptCount val="1"/>
                      <c:pt idx="0">
                        <c:v>2021</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Sheet1!$A$2:$A$13</c15:sqref>
                        </c15:formulaRef>
                      </c:ext>
                    </c:extLst>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extLst>
                      <c:ext uri="{02D57815-91ED-43cb-92C2-25804820EDAC}">
                        <c15:formulaRef>
                          <c15:sqref>Sheet1!$C$2:$C$13</c15:sqref>
                        </c15:formulaRef>
                      </c:ext>
                    </c:extLst>
                    <c:numCache>
                      <c:formatCode>#,##0</c:formatCode>
                      <c:ptCount val="12"/>
                      <c:pt idx="0">
                        <c:v>5</c:v>
                      </c:pt>
                      <c:pt idx="1">
                        <c:v>168</c:v>
                      </c:pt>
                      <c:pt idx="2">
                        <c:v>2092</c:v>
                      </c:pt>
                      <c:pt idx="3">
                        <c:v>9560</c:v>
                      </c:pt>
                      <c:pt idx="4">
                        <c:v>74763</c:v>
                      </c:pt>
                      <c:pt idx="5">
                        <c:v>155673</c:v>
                      </c:pt>
                      <c:pt idx="6">
                        <c:v>216285</c:v>
                      </c:pt>
                      <c:pt idx="7">
                        <c:v>303264</c:v>
                      </c:pt>
                      <c:pt idx="8">
                        <c:v>219133</c:v>
                      </c:pt>
                      <c:pt idx="9">
                        <c:v>243365</c:v>
                      </c:pt>
                      <c:pt idx="10">
                        <c:v>144275</c:v>
                      </c:pt>
                      <c:pt idx="11">
                        <c:v>138853</c:v>
                      </c:pt>
                    </c:numCache>
                  </c:numRef>
                </c:val>
                <c:smooth val="0"/>
                <c:extLst>
                  <c:ext xmlns:c16="http://schemas.microsoft.com/office/drawing/2014/chart" uri="{C3380CC4-5D6E-409C-BE32-E72D297353CC}">
                    <c16:uniqueId val="{00000001-6FEC-4878-BE6A-D9ADE2D81D27}"/>
                  </c:ext>
                </c:extLst>
              </c15:ser>
            </c15:filteredLineSeries>
          </c:ext>
        </c:extLst>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1" i="0" u="none" strike="noStrike" kern="1200" baseline="0">
                <a:solidFill>
                  <a:schemeClr val="tx1"/>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max val="450000"/>
          <c:min val="0"/>
        </c:scaling>
        <c:delete val="0"/>
        <c:axPos val="l"/>
        <c:title>
          <c:tx>
            <c:rich>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r>
                  <a:rPr lang="en-GB" dirty="0"/>
                  <a:t>Thousands</a:t>
                </a:r>
              </a:p>
            </c:rich>
          </c:tx>
          <c:overlay val="0"/>
          <c:spPr>
            <a:noFill/>
            <a:ln>
              <a:noFill/>
            </a:ln>
            <a:effectLst/>
          </c:spPr>
          <c:txPr>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lang="en-US" sz="1100" b="0" i="0" u="none" strike="noStrike" kern="1200" baseline="0">
                <a:solidFill>
                  <a:schemeClr val="tx1"/>
                </a:solidFill>
                <a:latin typeface="+mn-lt"/>
                <a:ea typeface="+mn-ea"/>
                <a:cs typeface="+mn-cs"/>
              </a:defRPr>
            </a:pPr>
            <a:endParaRPr lang="en-US"/>
          </a:p>
        </c:txPr>
        <c:crossAx val="25272655"/>
        <c:crosses val="autoZero"/>
        <c:crossBetween val="between"/>
        <c:dispUnits>
          <c:builtInUnit val="thousands"/>
        </c:dispUnits>
      </c:valAx>
      <c:spPr>
        <a:noFill/>
        <a:ln>
          <a:noFill/>
        </a:ln>
        <a:effectLst/>
      </c:spPr>
    </c:plotArea>
    <c:legend>
      <c:legendPos val="t"/>
      <c:layout>
        <c:manualLayout>
          <c:xMode val="edge"/>
          <c:yMode val="edge"/>
          <c:x val="0.33844645907836074"/>
          <c:y val="0.13599100487066024"/>
          <c:w val="0.32310693442864374"/>
          <c:h val="0.11637239761218852"/>
        </c:manualLayout>
      </c:layout>
      <c:overlay val="0"/>
      <c:spPr>
        <a:noFill/>
        <a:ln>
          <a:noFill/>
        </a:ln>
        <a:effectLst/>
      </c:spPr>
      <c:txPr>
        <a:bodyPr rot="0" spcFirstLastPara="1" vertOverflow="ellipsis" vert="horz" wrap="square" anchor="ctr" anchorCtr="1"/>
        <a:lstStyle/>
        <a:p>
          <a:pPr>
            <a:defRPr lang="en-US"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lang="en-US" sz="1330" b="0" i="0" u="none" strike="noStrike" kern="1200" baseline="0">
          <a:solidFill>
            <a:schemeClr val="tx1"/>
          </a:solidFill>
          <a:latin typeface="+mn-lt"/>
          <a:ea typeface="+mn-ea"/>
          <a:cs typeface="+mn-cs"/>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r>
              <a:rPr lang="en-US" sz="1300" b="1" kern="1200" dirty="0">
                <a:solidFill>
                  <a:schemeClr val="tx1"/>
                </a:solidFill>
                <a:latin typeface="+mn-lt"/>
                <a:ea typeface="+mn-ea"/>
                <a:cs typeface="+mn-cs"/>
              </a:rPr>
              <a:t>Annual visits to the 23 attractions in the York Attractions Monitor</a:t>
            </a:r>
            <a:r>
              <a:rPr lang="en-US" sz="1300" b="1" kern="1200" baseline="0" dirty="0">
                <a:solidFill>
                  <a:schemeClr val="tx1"/>
                </a:solidFill>
                <a:latin typeface="+mn-lt"/>
                <a:ea typeface="+mn-ea"/>
                <a:cs typeface="+mn-cs"/>
              </a:rPr>
              <a:t> </a:t>
            </a:r>
            <a:r>
              <a:rPr lang="en-US" sz="1300" b="1" kern="1200" dirty="0">
                <a:solidFill>
                  <a:schemeClr val="tx1"/>
                </a:solidFill>
                <a:latin typeface="+mn-lt"/>
                <a:ea typeface="+mn-ea"/>
                <a:cs typeface="+mn-cs"/>
              </a:rPr>
              <a:t>(Millions)</a:t>
            </a:r>
          </a:p>
        </c:rich>
      </c:tx>
      <c:overlay val="0"/>
      <c:spPr>
        <a:noFill/>
        <a:ln>
          <a:noFill/>
        </a:ln>
        <a:effectLst/>
      </c:spPr>
      <c:txPr>
        <a:bodyPr rot="0" spcFirstLastPara="1" vertOverflow="ellipsis" vert="horz" wrap="square" anchor="ctr" anchorCtr="1"/>
        <a:lstStyle/>
        <a:p>
          <a:pPr>
            <a:defRPr lang="en-US" sz="1300" b="1" i="0" u="none" strike="noStrike" kern="1200" spc="0" baseline="0" dirty="0" smtClean="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7"/>
              <c:layout>
                <c:manualLayout>
                  <c:x val="-2.9135765488081885E-2"/>
                  <c:y val="-9.73187262884180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95-4BB3-8170-31D896A4A5E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Sheet1!$B$2:$B$12</c:f>
              <c:numCache>
                <c:formatCode>#,##0</c:formatCode>
                <c:ptCount val="11"/>
                <c:pt idx="0">
                  <c:v>3263016</c:v>
                </c:pt>
                <c:pt idx="1">
                  <c:v>3118849</c:v>
                </c:pt>
                <c:pt idx="2">
                  <c:v>3057315</c:v>
                </c:pt>
                <c:pt idx="3">
                  <c:v>2677363</c:v>
                </c:pt>
                <c:pt idx="4">
                  <c:v>3172311</c:v>
                </c:pt>
                <c:pt idx="5">
                  <c:v>3512221</c:v>
                </c:pt>
                <c:pt idx="6">
                  <c:v>3337352</c:v>
                </c:pt>
                <c:pt idx="7">
                  <c:v>928080</c:v>
                </c:pt>
                <c:pt idx="8">
                  <c:v>1555902</c:v>
                </c:pt>
                <c:pt idx="9">
                  <c:v>2844275</c:v>
                </c:pt>
                <c:pt idx="10">
                  <c:v>2949033</c:v>
                </c:pt>
              </c:numCache>
            </c:numRef>
          </c:val>
          <c:smooth val="0"/>
          <c:extLst>
            <c:ext xmlns:c16="http://schemas.microsoft.com/office/drawing/2014/chart" uri="{C3380CC4-5D6E-409C-BE32-E72D297353CC}">
              <c16:uniqueId val="{00000000-0E95-4BB3-8170-31D896A4A5EE}"/>
            </c:ext>
          </c:extLst>
        </c:ser>
        <c:dLbls>
          <c:showLegendKey val="0"/>
          <c:showVal val="0"/>
          <c:showCatName val="0"/>
          <c:showSerName val="0"/>
          <c:showPercent val="0"/>
          <c:showBubbleSize val="0"/>
        </c:dLbls>
        <c:marker val="1"/>
        <c:smooth val="0"/>
        <c:axId val="25272655"/>
        <c:axId val="1741248271"/>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95000"/>
                    <a:lumOff val="5000"/>
                  </a:schemeClr>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r>
                  <a:rPr lang="en-GB" dirty="0">
                    <a:solidFill>
                      <a:schemeClr val="tx1">
                        <a:lumMod val="95000"/>
                        <a:lumOff val="5000"/>
                      </a:schemeClr>
                    </a:solidFill>
                  </a:rPr>
                  <a:t>Millions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95000"/>
                      <a:lumOff val="5000"/>
                    </a:schemeClr>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25272655"/>
        <c:crosses val="autoZero"/>
        <c:crossBetween val="between"/>
        <c:dispUnits>
          <c:builtInUnit val="million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r>
              <a:rPr lang="en-US" sz="1300" b="1" i="0" u="none" strike="noStrike" kern="1200" spc="0" baseline="0" dirty="0">
                <a:solidFill>
                  <a:schemeClr val="tx1"/>
                </a:solidFill>
                <a:latin typeface="+mn-lt"/>
                <a:ea typeface="+mn-ea"/>
                <a:cs typeface="+mn-cs"/>
              </a:rPr>
              <a:t>Visit to York’s 12 big attractions by month (Thousands)</a:t>
            </a:r>
          </a:p>
        </c:rich>
      </c:tx>
      <c:overlay val="0"/>
      <c:spPr>
        <a:noFill/>
        <a:ln>
          <a:noFill/>
        </a:ln>
        <a:effectLst/>
      </c:spPr>
      <c:txPr>
        <a:bodyPr rot="0" spcFirstLastPara="1" vertOverflow="ellipsis" vert="horz" wrap="square" anchor="ctr" anchorCtr="1"/>
        <a:lstStyle/>
        <a:p>
          <a:pPr algn="ctr" rtl="0">
            <a:defRPr lang="en-US" sz="13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50397083430934"/>
          <c:y val="0.23595369531644439"/>
          <c:w val="0.8949602916569066"/>
          <c:h val="0.60061375144783347"/>
        </c:manualLayout>
      </c:layout>
      <c:lineChart>
        <c:grouping val="standard"/>
        <c:varyColors val="0"/>
        <c:ser>
          <c:idx val="0"/>
          <c:order val="0"/>
          <c:tx>
            <c:strRef>
              <c:f>Sheet1!$B$1</c:f>
              <c:strCache>
                <c:ptCount val="1"/>
                <c:pt idx="0">
                  <c:v>2019</c:v>
                </c:pt>
              </c:strCache>
            </c:strRef>
          </c:tx>
          <c:spPr>
            <a:ln w="28575" cap="rnd">
              <a:solidFill>
                <a:srgbClr val="969FA7"/>
              </a:solidFill>
              <a:roun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#,##0</c:formatCode>
                <c:ptCount val="12"/>
                <c:pt idx="0">
                  <c:v>159865</c:v>
                </c:pt>
                <c:pt idx="1">
                  <c:v>219201</c:v>
                </c:pt>
                <c:pt idx="2">
                  <c:v>202864</c:v>
                </c:pt>
                <c:pt idx="3">
                  <c:v>307181</c:v>
                </c:pt>
                <c:pt idx="4">
                  <c:v>262716</c:v>
                </c:pt>
                <c:pt idx="5">
                  <c:v>253216</c:v>
                </c:pt>
                <c:pt idx="6">
                  <c:v>330654</c:v>
                </c:pt>
                <c:pt idx="7">
                  <c:v>403213</c:v>
                </c:pt>
                <c:pt idx="8">
                  <c:v>246207</c:v>
                </c:pt>
                <c:pt idx="9">
                  <c:v>299425</c:v>
                </c:pt>
                <c:pt idx="10">
                  <c:v>178999</c:v>
                </c:pt>
                <c:pt idx="11">
                  <c:v>184932</c:v>
                </c:pt>
              </c:numCache>
            </c:numRef>
          </c:val>
          <c:smooth val="0"/>
          <c:extLst>
            <c:ext xmlns:c16="http://schemas.microsoft.com/office/drawing/2014/chart" uri="{C3380CC4-5D6E-409C-BE32-E72D297353CC}">
              <c16:uniqueId val="{00000000-6FEC-4878-BE6A-D9ADE2D81D27}"/>
            </c:ext>
          </c:extLst>
        </c:ser>
        <c:ser>
          <c:idx val="1"/>
          <c:order val="1"/>
          <c:tx>
            <c:strRef>
              <c:f>Sheet1!$C$1</c:f>
              <c:strCache>
                <c:ptCount val="1"/>
                <c:pt idx="0">
                  <c:v>2022</c:v>
                </c:pt>
              </c:strCache>
            </c:strRef>
          </c:tx>
          <c:spPr>
            <a:ln w="28575" cap="rnd">
              <a:solidFill>
                <a:schemeClr val="accent2"/>
              </a:solidFill>
              <a:round/>
            </a:ln>
            <a:effectLst/>
          </c:spPr>
          <c:marker>
            <c:symbol val="none"/>
          </c:marke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#,##0</c:formatCode>
                <c:ptCount val="12"/>
                <c:pt idx="0">
                  <c:v>99700</c:v>
                </c:pt>
                <c:pt idx="1">
                  <c:v>181458</c:v>
                </c:pt>
                <c:pt idx="2">
                  <c:v>144853</c:v>
                </c:pt>
                <c:pt idx="3">
                  <c:v>286240</c:v>
                </c:pt>
                <c:pt idx="4">
                  <c:v>218472</c:v>
                </c:pt>
                <c:pt idx="5">
                  <c:v>237928</c:v>
                </c:pt>
                <c:pt idx="6">
                  <c:v>281687</c:v>
                </c:pt>
                <c:pt idx="7">
                  <c:v>368000</c:v>
                </c:pt>
                <c:pt idx="8">
                  <c:v>206052</c:v>
                </c:pt>
                <c:pt idx="9">
                  <c:v>284352</c:v>
                </c:pt>
                <c:pt idx="10">
                  <c:v>156486</c:v>
                </c:pt>
                <c:pt idx="11">
                  <c:v>194677</c:v>
                </c:pt>
              </c:numCache>
            </c:numRef>
          </c:val>
          <c:smooth val="0"/>
          <c:extLst>
            <c:ext xmlns:c16="http://schemas.microsoft.com/office/drawing/2014/chart" uri="{C3380CC4-5D6E-409C-BE32-E72D297353CC}">
              <c16:uniqueId val="{00000001-6FEC-4878-BE6A-D9ADE2D81D27}"/>
            </c:ext>
          </c:extLst>
        </c:ser>
        <c:ser>
          <c:idx val="2"/>
          <c:order val="2"/>
          <c:tx>
            <c:strRef>
              <c:f>Sheet1!$D$1</c:f>
              <c:strCache>
                <c:ptCount val="1"/>
                <c:pt idx="0">
                  <c:v>2023</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anchor="ctr" anchorCtr="1"/>
              <a:lstStyle/>
              <a:p>
                <a:pPr>
                  <a:defRPr lang="en-US" sz="1200" b="1" i="0" u="none" strike="noStrike" kern="1200" baseline="0">
                    <a:solidFill>
                      <a:schemeClr val="accent6">
                        <a:lumMod val="7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#,##0</c:formatCode>
                <c:ptCount val="12"/>
                <c:pt idx="0">
                  <c:v>136653</c:v>
                </c:pt>
                <c:pt idx="1">
                  <c:v>204946</c:v>
                </c:pt>
                <c:pt idx="2">
                  <c:v>178636</c:v>
                </c:pt>
                <c:pt idx="3">
                  <c:v>285550</c:v>
                </c:pt>
                <c:pt idx="4">
                  <c:v>218025</c:v>
                </c:pt>
                <c:pt idx="5">
                  <c:v>224543</c:v>
                </c:pt>
                <c:pt idx="6">
                  <c:v>297238</c:v>
                </c:pt>
                <c:pt idx="7">
                  <c:v>368675</c:v>
                </c:pt>
                <c:pt idx="8">
                  <c:v>216256</c:v>
                </c:pt>
                <c:pt idx="9">
                  <c:v>239090</c:v>
                </c:pt>
                <c:pt idx="10">
                  <c:v>182380</c:v>
                </c:pt>
                <c:pt idx="11">
                  <c:v>183154</c:v>
                </c:pt>
              </c:numCache>
            </c:numRef>
          </c:val>
          <c:smooth val="0"/>
          <c:extLst>
            <c:ext xmlns:c16="http://schemas.microsoft.com/office/drawing/2014/chart" uri="{C3380CC4-5D6E-409C-BE32-E72D297353CC}">
              <c16:uniqueId val="{00000002-6FEC-4878-BE6A-D9ADE2D81D27}"/>
            </c:ext>
          </c:extLst>
        </c:ser>
        <c:dLbls>
          <c:showLegendKey val="0"/>
          <c:showVal val="0"/>
          <c:showCatName val="0"/>
          <c:showSerName val="0"/>
          <c:showPercent val="0"/>
          <c:showBubbleSize val="0"/>
        </c:dLbls>
        <c:smooth val="0"/>
        <c:axId val="25272655"/>
        <c:axId val="1741248271"/>
      </c:lineChart>
      <c:catAx>
        <c:axId val="252726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200" b="1" i="0" u="none" strike="noStrike" kern="1200" baseline="0">
                <a:solidFill>
                  <a:schemeClr val="tx1"/>
                </a:solidFill>
                <a:latin typeface="+mn-lt"/>
                <a:ea typeface="+mn-ea"/>
                <a:cs typeface="+mn-cs"/>
              </a:defRPr>
            </a:pPr>
            <a:endParaRPr lang="en-US"/>
          </a:p>
        </c:txPr>
        <c:crossAx val="1741248271"/>
        <c:crosses val="autoZero"/>
        <c:auto val="1"/>
        <c:lblAlgn val="ctr"/>
        <c:lblOffset val="100"/>
        <c:noMultiLvlLbl val="0"/>
      </c:catAx>
      <c:valAx>
        <c:axId val="1741248271"/>
        <c:scaling>
          <c:orientation val="minMax"/>
          <c:max val="450000"/>
          <c:min val="0"/>
        </c:scaling>
        <c:delete val="0"/>
        <c:axPos val="l"/>
        <c:title>
          <c:tx>
            <c:rich>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r>
                  <a:rPr lang="en-GB" dirty="0"/>
                  <a:t>Thousands</a:t>
                </a:r>
              </a:p>
            </c:rich>
          </c:tx>
          <c:overlay val="0"/>
          <c:spPr>
            <a:noFill/>
            <a:ln>
              <a:noFill/>
            </a:ln>
            <a:effectLst/>
          </c:spPr>
          <c:txPr>
            <a:bodyPr rot="-5400000" spcFirstLastPara="1" vertOverflow="ellipsis" vert="horz" wrap="square" anchor="ctr" anchorCtr="1"/>
            <a:lstStyle/>
            <a:p>
              <a:pPr>
                <a:defRPr lang="en-US" sz="133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lang="en-US" sz="1100" b="0" i="0" u="none" strike="noStrike" kern="1200" baseline="0">
                <a:solidFill>
                  <a:schemeClr val="tx1"/>
                </a:solidFill>
                <a:latin typeface="+mn-lt"/>
                <a:ea typeface="+mn-ea"/>
                <a:cs typeface="+mn-cs"/>
              </a:defRPr>
            </a:pPr>
            <a:endParaRPr lang="en-US"/>
          </a:p>
        </c:txPr>
        <c:crossAx val="25272655"/>
        <c:crosses val="autoZero"/>
        <c:crossBetween val="between"/>
        <c:dispUnits>
          <c:builtInUnit val="thousands"/>
        </c:dispUnits>
      </c:valAx>
      <c:spPr>
        <a:noFill/>
        <a:ln>
          <a:noFill/>
        </a:ln>
        <a:effectLst/>
      </c:spPr>
    </c:plotArea>
    <c:legend>
      <c:legendPos val="t"/>
      <c:layout>
        <c:manualLayout>
          <c:xMode val="edge"/>
          <c:yMode val="edge"/>
          <c:x val="0.33844652777777773"/>
          <c:y val="0.13009758026194651"/>
          <c:w val="0.32310693442864374"/>
          <c:h val="0.11637239761218852"/>
        </c:manualLayout>
      </c:layout>
      <c:overlay val="0"/>
      <c:spPr>
        <a:noFill/>
        <a:ln>
          <a:noFill/>
        </a:ln>
        <a:effectLst/>
      </c:spPr>
      <c:txPr>
        <a:bodyPr rot="0" spcFirstLastPara="1" vertOverflow="ellipsis" vert="horz" wrap="square" anchor="ctr" anchorCtr="1"/>
        <a:lstStyle/>
        <a:p>
          <a:pPr>
            <a:defRPr lang="en-US"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9050">
      <a:solidFill>
        <a:schemeClr val="tx1"/>
      </a:solidFill>
    </a:ln>
    <a:effectLst/>
  </c:spPr>
  <c:txPr>
    <a:bodyPr/>
    <a:lstStyle/>
    <a:p>
      <a:pPr>
        <a:defRPr lang="en-US" sz="1330" b="0" i="0" u="none" strike="noStrike" kern="1200" baseline="0">
          <a:solidFill>
            <a:schemeClr val="tx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41099-1F63-4AFF-93DE-78627B0226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02D42F7-7D01-46CA-8FC9-F5889542A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763DC8-9A6A-4D7B-A42C-EAFDD10C50EC}" type="datetimeFigureOut">
              <a:rPr lang="en-US" smtClean="0"/>
              <a:t>3/18/2024</a:t>
            </a:fld>
            <a:endParaRPr lang="en-US" dirty="0"/>
          </a:p>
        </p:txBody>
      </p:sp>
      <p:sp>
        <p:nvSpPr>
          <p:cNvPr id="4" name="Footer Placeholder 3">
            <a:extLst>
              <a:ext uri="{FF2B5EF4-FFF2-40B4-BE49-F238E27FC236}">
                <a16:creationId xmlns:a16="http://schemas.microsoft.com/office/drawing/2014/main" id="{ED5C346A-76C5-4913-A350-92FC1A3DF06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53E3508E-00EA-4F0B-A84F-0BD4C9635E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F03712-AB8C-4E6E-AFE3-C6A16FA8F215}" type="slidenum">
              <a:rPr lang="en-US" smtClean="0"/>
              <a:t>‹#›</a:t>
            </a:fld>
            <a:endParaRPr lang="en-US" dirty="0"/>
          </a:p>
        </p:txBody>
      </p:sp>
    </p:spTree>
    <p:extLst>
      <p:ext uri="{BB962C8B-B14F-4D97-AF65-F5344CB8AC3E}">
        <p14:creationId xmlns:p14="http://schemas.microsoft.com/office/powerpoint/2010/main" val="216441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5B95EB-273A-3541-8198-98C675965680}" type="datetimeFigureOut">
              <a:rPr lang="en-US" smtClean="0"/>
              <a:t>3/18/2024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3D61-137C-0448-9254-76679E7EE2AA}" type="slidenum">
              <a:rPr lang="en-US" smtClean="0"/>
              <a:t>‹#›</a:t>
            </a:fld>
            <a:endParaRPr lang="en-US" dirty="0"/>
          </a:p>
        </p:txBody>
      </p:sp>
    </p:spTree>
    <p:extLst>
      <p:ext uri="{BB962C8B-B14F-4D97-AF65-F5344CB8AC3E}">
        <p14:creationId xmlns:p14="http://schemas.microsoft.com/office/powerpoint/2010/main" val="3096846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Master" Target="../slideMasters/slideMaster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BE451C3-0FF4-47C4-B829-773ADF60F88C}" type="datetimeFigureOut">
              <a:rPr lang="en-US" smtClean="0"/>
              <a:t>3/18/2024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dirty="0"/>
              <a:t>
              </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607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247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BE451C3-0FF4-47C4-B829-773ADF60F88C}" type="datetimeFigureOut">
              <a:rPr lang="en-US" smtClean="0"/>
              <a:t>3/18/2024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dirty="0"/>
              <a:t>
              </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7949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accent2"/>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698C20D-5234-DADF-6D58-E5222C9E99A1}"/>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12108E73-C566-E2F3-420D-EE04F19F53E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159862-A6EE-200F-00EB-D28AEBCE7D7E}"/>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111778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a:gsLst>
            <a:gs pos="0">
              <a:schemeClr val="accent1"/>
            </a:gs>
            <a:gs pos="100000">
              <a:schemeClr val="tx1">
                <a:lumMod val="50000"/>
                <a:lumOff val="5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49B5BF-27C2-4DD9-AF6C-8C06908BA98E}"/>
              </a:ext>
            </a:extLst>
          </p:cNvPr>
          <p:cNvSpPr/>
          <p:nvPr userDrawn="1"/>
        </p:nvSpPr>
        <p:spPr>
          <a:xfrm>
            <a:off x="11507794" y="6470602"/>
            <a:ext cx="567870" cy="307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94E92A53-45F4-4711-A93B-4F5084625103}"/>
              </a:ext>
            </a:extLst>
          </p:cNvPr>
          <p:cNvGrpSpPr/>
          <p:nvPr userDrawn="1"/>
        </p:nvGrpSpPr>
        <p:grpSpPr>
          <a:xfrm>
            <a:off x="656020" y="1918791"/>
            <a:ext cx="2743200" cy="1828800"/>
            <a:chOff x="956441" y="388326"/>
            <a:chExt cx="4567901" cy="2922433"/>
          </a:xfrm>
        </p:grpSpPr>
        <p:sp>
          <p:nvSpPr>
            <p:cNvPr id="20" name="Rectangle: Rounded Corners 19">
              <a:extLst>
                <a:ext uri="{FF2B5EF4-FFF2-40B4-BE49-F238E27FC236}">
                  <a16:creationId xmlns:a16="http://schemas.microsoft.com/office/drawing/2014/main" id="{7853CC44-7543-4359-AE01-5B28ED3C290C}"/>
                </a:ext>
              </a:extLst>
            </p:cNvPr>
            <p:cNvSpPr/>
            <p:nvPr userDrawn="1"/>
          </p:nvSpPr>
          <p:spPr>
            <a:xfrm>
              <a:off x="956441" y="388326"/>
              <a:ext cx="4567901" cy="2922433"/>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9" name="Chart 8">
              <a:extLst>
                <a:ext uri="{FF2B5EF4-FFF2-40B4-BE49-F238E27FC236}">
                  <a16:creationId xmlns:a16="http://schemas.microsoft.com/office/drawing/2014/main" id="{D8A15F96-2E19-4BE1-A395-920D1EE48002}"/>
                </a:ext>
              </a:extLst>
            </p:cNvPr>
            <p:cNvGraphicFramePr/>
            <p:nvPr userDrawn="1">
              <p:extLst>
                <p:ext uri="{D42A27DB-BD31-4B8C-83A1-F6EECF244321}">
                  <p14:modId xmlns:p14="http://schemas.microsoft.com/office/powerpoint/2010/main" val="2095883002"/>
                </p:ext>
              </p:extLst>
            </p:nvPr>
          </p:nvGraphicFramePr>
          <p:xfrm>
            <a:off x="1137271" y="477942"/>
            <a:ext cx="4206240" cy="2743200"/>
          </p:xfrm>
          <a:graphic>
            <a:graphicData uri="http://schemas.openxmlformats.org/drawingml/2006/chart">
              <c:chart xmlns:c="http://schemas.openxmlformats.org/drawingml/2006/chart" xmlns:r="http://schemas.openxmlformats.org/officeDocument/2006/relationships" r:id="rId2"/>
            </a:graphicData>
          </a:graphic>
        </p:graphicFrame>
      </p:grpSp>
      <p:grpSp>
        <p:nvGrpSpPr>
          <p:cNvPr id="25" name="Group 24">
            <a:extLst>
              <a:ext uri="{FF2B5EF4-FFF2-40B4-BE49-F238E27FC236}">
                <a16:creationId xmlns:a16="http://schemas.microsoft.com/office/drawing/2014/main" id="{3B7340F0-D4B2-4052-998B-73160D8AFCDB}"/>
              </a:ext>
            </a:extLst>
          </p:cNvPr>
          <p:cNvGrpSpPr/>
          <p:nvPr userDrawn="1"/>
        </p:nvGrpSpPr>
        <p:grpSpPr>
          <a:xfrm>
            <a:off x="656019" y="4016653"/>
            <a:ext cx="2743200" cy="1828800"/>
            <a:chOff x="956440" y="3515707"/>
            <a:chExt cx="4567901" cy="2922433"/>
          </a:xfrm>
        </p:grpSpPr>
        <p:sp>
          <p:nvSpPr>
            <p:cNvPr id="24" name="Rectangle: Rounded Corners 23">
              <a:extLst>
                <a:ext uri="{FF2B5EF4-FFF2-40B4-BE49-F238E27FC236}">
                  <a16:creationId xmlns:a16="http://schemas.microsoft.com/office/drawing/2014/main" id="{D5F6FB7E-03A8-414C-AB65-3072E4E724E3}"/>
                </a:ext>
              </a:extLst>
            </p:cNvPr>
            <p:cNvSpPr/>
            <p:nvPr userDrawn="1"/>
          </p:nvSpPr>
          <p:spPr>
            <a:xfrm>
              <a:off x="956440" y="3515707"/>
              <a:ext cx="4567901" cy="2922433"/>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2" name="Chart 11">
              <a:extLst>
                <a:ext uri="{FF2B5EF4-FFF2-40B4-BE49-F238E27FC236}">
                  <a16:creationId xmlns:a16="http://schemas.microsoft.com/office/drawing/2014/main" id="{2518636B-5C44-4A36-B519-6C07AFA8F71C}"/>
                </a:ext>
              </a:extLst>
            </p:cNvPr>
            <p:cNvGraphicFramePr/>
            <p:nvPr userDrawn="1">
              <p:extLst>
                <p:ext uri="{D42A27DB-BD31-4B8C-83A1-F6EECF244321}">
                  <p14:modId xmlns:p14="http://schemas.microsoft.com/office/powerpoint/2010/main" val="1457719747"/>
                </p:ext>
              </p:extLst>
            </p:nvPr>
          </p:nvGraphicFramePr>
          <p:xfrm>
            <a:off x="1137269" y="3605323"/>
            <a:ext cx="4206241" cy="2743199"/>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30" name="Group 29">
            <a:extLst>
              <a:ext uri="{FF2B5EF4-FFF2-40B4-BE49-F238E27FC236}">
                <a16:creationId xmlns:a16="http://schemas.microsoft.com/office/drawing/2014/main" id="{8934A5CE-0F5C-4911-95AC-0D7EF1DF9495}"/>
              </a:ext>
            </a:extLst>
          </p:cNvPr>
          <p:cNvGrpSpPr/>
          <p:nvPr userDrawn="1"/>
        </p:nvGrpSpPr>
        <p:grpSpPr>
          <a:xfrm>
            <a:off x="3686012" y="1918791"/>
            <a:ext cx="2743200" cy="1828800"/>
            <a:chOff x="6486828" y="388325"/>
            <a:chExt cx="4567901" cy="2922433"/>
          </a:xfrm>
        </p:grpSpPr>
        <p:sp>
          <p:nvSpPr>
            <p:cNvPr id="28" name="Rectangle: Rounded Corners 27">
              <a:extLst>
                <a:ext uri="{FF2B5EF4-FFF2-40B4-BE49-F238E27FC236}">
                  <a16:creationId xmlns:a16="http://schemas.microsoft.com/office/drawing/2014/main" id="{F5C0E439-0B06-45A0-9D12-366145977973}"/>
                </a:ext>
              </a:extLst>
            </p:cNvPr>
            <p:cNvSpPr/>
            <p:nvPr userDrawn="1"/>
          </p:nvSpPr>
          <p:spPr>
            <a:xfrm>
              <a:off x="6486828" y="388325"/>
              <a:ext cx="4567901" cy="2922433"/>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5" name="Chart 14">
              <a:extLst>
                <a:ext uri="{FF2B5EF4-FFF2-40B4-BE49-F238E27FC236}">
                  <a16:creationId xmlns:a16="http://schemas.microsoft.com/office/drawing/2014/main" id="{82D3276D-03DE-46E8-92C2-F584899C21A8}"/>
                </a:ext>
              </a:extLst>
            </p:cNvPr>
            <p:cNvGraphicFramePr/>
            <p:nvPr userDrawn="1">
              <p:extLst>
                <p:ext uri="{D42A27DB-BD31-4B8C-83A1-F6EECF244321}">
                  <p14:modId xmlns:p14="http://schemas.microsoft.com/office/powerpoint/2010/main" val="1443402932"/>
                </p:ext>
              </p:extLst>
            </p:nvPr>
          </p:nvGraphicFramePr>
          <p:xfrm>
            <a:off x="6667657" y="477941"/>
            <a:ext cx="4206241" cy="2743201"/>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29" name="Group 28">
            <a:extLst>
              <a:ext uri="{FF2B5EF4-FFF2-40B4-BE49-F238E27FC236}">
                <a16:creationId xmlns:a16="http://schemas.microsoft.com/office/drawing/2014/main" id="{F1EB704B-4F15-4100-AD10-5F6357EA5829}"/>
              </a:ext>
            </a:extLst>
          </p:cNvPr>
          <p:cNvGrpSpPr/>
          <p:nvPr userDrawn="1"/>
        </p:nvGrpSpPr>
        <p:grpSpPr>
          <a:xfrm>
            <a:off x="3686012" y="4004431"/>
            <a:ext cx="2743200" cy="1828800"/>
            <a:chOff x="6486827" y="3515706"/>
            <a:chExt cx="4567901" cy="2922433"/>
          </a:xfrm>
        </p:grpSpPr>
        <p:sp>
          <p:nvSpPr>
            <p:cNvPr id="27" name="Rectangle: Rounded Corners 26">
              <a:extLst>
                <a:ext uri="{FF2B5EF4-FFF2-40B4-BE49-F238E27FC236}">
                  <a16:creationId xmlns:a16="http://schemas.microsoft.com/office/drawing/2014/main" id="{78CDA311-A21E-4E95-9331-192135878699}"/>
                </a:ext>
              </a:extLst>
            </p:cNvPr>
            <p:cNvSpPr/>
            <p:nvPr userDrawn="1"/>
          </p:nvSpPr>
          <p:spPr>
            <a:xfrm>
              <a:off x="6486827" y="3515706"/>
              <a:ext cx="4567901" cy="2922433"/>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9" name="Chart 18">
              <a:extLst>
                <a:ext uri="{FF2B5EF4-FFF2-40B4-BE49-F238E27FC236}">
                  <a16:creationId xmlns:a16="http://schemas.microsoft.com/office/drawing/2014/main" id="{5D3F0992-BACC-4A8C-BCED-CAE0F5FACA42}"/>
                </a:ext>
              </a:extLst>
            </p:cNvPr>
            <p:cNvGraphicFramePr/>
            <p:nvPr userDrawn="1">
              <p:extLst>
                <p:ext uri="{D42A27DB-BD31-4B8C-83A1-F6EECF244321}">
                  <p14:modId xmlns:p14="http://schemas.microsoft.com/office/powerpoint/2010/main" val="1090470520"/>
                </p:ext>
              </p:extLst>
            </p:nvPr>
          </p:nvGraphicFramePr>
          <p:xfrm>
            <a:off x="6667657" y="3605323"/>
            <a:ext cx="4206241" cy="2743199"/>
          </p:xfrm>
          <a:graphic>
            <a:graphicData uri="http://schemas.openxmlformats.org/drawingml/2006/chart">
              <c:chart xmlns:c="http://schemas.openxmlformats.org/drawingml/2006/chart" xmlns:r="http://schemas.openxmlformats.org/officeDocument/2006/relationships" r:id="rId5"/>
            </a:graphicData>
          </a:graphic>
        </p:graphicFrame>
      </p:grpSp>
      <p:sp>
        <p:nvSpPr>
          <p:cNvPr id="31" name="Title 30">
            <a:extLst>
              <a:ext uri="{FF2B5EF4-FFF2-40B4-BE49-F238E27FC236}">
                <a16:creationId xmlns:a16="http://schemas.microsoft.com/office/drawing/2014/main" id="{A8F7E320-97E6-4C65-877F-AA7AACB6538E}"/>
              </a:ext>
            </a:extLst>
          </p:cNvPr>
          <p:cNvSpPr>
            <a:spLocks noGrp="1"/>
          </p:cNvSpPr>
          <p:nvPr>
            <p:ph type="title"/>
          </p:nvPr>
        </p:nvSpPr>
        <p:spPr>
          <a:xfrm>
            <a:off x="838200" y="365125"/>
            <a:ext cx="10515600" cy="907943"/>
          </a:xfrm>
          <a:prstGeom prst="rect">
            <a:avLst/>
          </a:prstGeom>
        </p:spPr>
        <p:txBody>
          <a:bodyPr anchor="ctr"/>
          <a:lstStyle>
            <a:lvl1pPr algn="ctr">
              <a:defRPr>
                <a:solidFill>
                  <a:schemeClr val="bg1"/>
                </a:solidFill>
                <a:effectLst>
                  <a:glow rad="139700">
                    <a:schemeClr val="accent3">
                      <a:lumMod val="50000"/>
                      <a:alpha val="20000"/>
                    </a:schemeClr>
                  </a:glow>
                </a:effectLst>
              </a:defRPr>
            </a:lvl1pPr>
          </a:lstStyle>
          <a:p>
            <a:r>
              <a:rPr lang="en-US"/>
              <a:t>Click to edit Master title style</a:t>
            </a:r>
            <a:endParaRPr lang="en-US" dirty="0"/>
          </a:p>
        </p:txBody>
      </p:sp>
      <p:grpSp>
        <p:nvGrpSpPr>
          <p:cNvPr id="34" name="Group 33">
            <a:extLst>
              <a:ext uri="{FF2B5EF4-FFF2-40B4-BE49-F238E27FC236}">
                <a16:creationId xmlns:a16="http://schemas.microsoft.com/office/drawing/2014/main" id="{FC64E00C-C40E-4ED7-BBE3-F9308D922187}"/>
              </a:ext>
            </a:extLst>
          </p:cNvPr>
          <p:cNvGrpSpPr/>
          <p:nvPr userDrawn="1"/>
        </p:nvGrpSpPr>
        <p:grpSpPr>
          <a:xfrm>
            <a:off x="6685336" y="1918791"/>
            <a:ext cx="2286000" cy="3931920"/>
            <a:chOff x="956440" y="3515707"/>
            <a:chExt cx="4567901" cy="2922433"/>
          </a:xfrm>
        </p:grpSpPr>
        <p:sp>
          <p:nvSpPr>
            <p:cNvPr id="35" name="Rectangle: Rounded Corners 34">
              <a:extLst>
                <a:ext uri="{FF2B5EF4-FFF2-40B4-BE49-F238E27FC236}">
                  <a16:creationId xmlns:a16="http://schemas.microsoft.com/office/drawing/2014/main" id="{25B10E43-AECF-4707-96A3-EA726CD0A702}"/>
                </a:ext>
              </a:extLst>
            </p:cNvPr>
            <p:cNvSpPr/>
            <p:nvPr userDrawn="1"/>
          </p:nvSpPr>
          <p:spPr>
            <a:xfrm>
              <a:off x="956440" y="3515707"/>
              <a:ext cx="4567901" cy="2922433"/>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6" name="Chart 35">
              <a:extLst>
                <a:ext uri="{FF2B5EF4-FFF2-40B4-BE49-F238E27FC236}">
                  <a16:creationId xmlns:a16="http://schemas.microsoft.com/office/drawing/2014/main" id="{BC70CB49-58CE-4F37-B95C-EA32D75AEBC7}"/>
                </a:ext>
              </a:extLst>
            </p:cNvPr>
            <p:cNvGraphicFramePr/>
            <p:nvPr userDrawn="1">
              <p:extLst>
                <p:ext uri="{D42A27DB-BD31-4B8C-83A1-F6EECF244321}">
                  <p14:modId xmlns:p14="http://schemas.microsoft.com/office/powerpoint/2010/main" val="3854519500"/>
                </p:ext>
              </p:extLst>
            </p:nvPr>
          </p:nvGraphicFramePr>
          <p:xfrm>
            <a:off x="1137269" y="3605323"/>
            <a:ext cx="4206241" cy="2743199"/>
          </p:xfrm>
          <a:graphic>
            <a:graphicData uri="http://schemas.openxmlformats.org/drawingml/2006/chart">
              <c:chart xmlns:c="http://schemas.openxmlformats.org/drawingml/2006/chart" xmlns:r="http://schemas.openxmlformats.org/officeDocument/2006/relationships" r:id="rId6"/>
            </a:graphicData>
          </a:graphic>
        </p:graphicFrame>
      </p:grpSp>
      <p:grpSp>
        <p:nvGrpSpPr>
          <p:cNvPr id="43" name="Group 42">
            <a:extLst>
              <a:ext uri="{FF2B5EF4-FFF2-40B4-BE49-F238E27FC236}">
                <a16:creationId xmlns:a16="http://schemas.microsoft.com/office/drawing/2014/main" id="{BAA9E88F-D538-493D-A739-EE73F53A650A}"/>
              </a:ext>
            </a:extLst>
          </p:cNvPr>
          <p:cNvGrpSpPr/>
          <p:nvPr userDrawn="1"/>
        </p:nvGrpSpPr>
        <p:grpSpPr>
          <a:xfrm>
            <a:off x="9221794" y="1913534"/>
            <a:ext cx="2291729" cy="3931920"/>
            <a:chOff x="9158294" y="1913534"/>
            <a:chExt cx="2291729" cy="3931920"/>
          </a:xfrm>
        </p:grpSpPr>
        <p:sp>
          <p:nvSpPr>
            <p:cNvPr id="38" name="Rectangle: Rounded Corners 37">
              <a:extLst>
                <a:ext uri="{FF2B5EF4-FFF2-40B4-BE49-F238E27FC236}">
                  <a16:creationId xmlns:a16="http://schemas.microsoft.com/office/drawing/2014/main" id="{495F59DE-8059-4C57-B558-0544D0DE3895}"/>
                </a:ext>
              </a:extLst>
            </p:cNvPr>
            <p:cNvSpPr/>
            <p:nvPr userDrawn="1"/>
          </p:nvSpPr>
          <p:spPr>
            <a:xfrm>
              <a:off x="9164023" y="1913534"/>
              <a:ext cx="2286000" cy="3931920"/>
            </a:xfrm>
            <a:prstGeom prst="roundRect">
              <a:avLst>
                <a:gd name="adj" fmla="val 4440"/>
              </a:avLst>
            </a:prstGeom>
            <a:solidFill>
              <a:schemeClr val="bg1"/>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2" name="Chart 41">
              <a:extLst>
                <a:ext uri="{FF2B5EF4-FFF2-40B4-BE49-F238E27FC236}">
                  <a16:creationId xmlns:a16="http://schemas.microsoft.com/office/drawing/2014/main" id="{138FC11A-8A50-41F5-A4F0-DB9252B196B5}"/>
                </a:ext>
              </a:extLst>
            </p:cNvPr>
            <p:cNvGraphicFramePr/>
            <p:nvPr userDrawn="1">
              <p:extLst>
                <p:ext uri="{D42A27DB-BD31-4B8C-83A1-F6EECF244321}">
                  <p14:modId xmlns:p14="http://schemas.microsoft.com/office/powerpoint/2010/main" val="321093868"/>
                </p:ext>
              </p:extLst>
            </p:nvPr>
          </p:nvGraphicFramePr>
          <p:xfrm>
            <a:off x="9158294" y="1913534"/>
            <a:ext cx="2286000" cy="3931919"/>
          </p:xfrm>
          <a:graphic>
            <a:graphicData uri="http://schemas.openxmlformats.org/drawingml/2006/chart">
              <c:chart xmlns:c="http://schemas.openxmlformats.org/drawingml/2006/chart" xmlns:r="http://schemas.openxmlformats.org/officeDocument/2006/relationships" r:id="rId7"/>
            </a:graphicData>
          </a:graphic>
        </p:graphicFrame>
      </p:grpSp>
      <p:pic>
        <p:nvPicPr>
          <p:cNvPr id="5" name="Picture 4" descr="A picture containing text, first-aid kit, clipart&#10;&#10;Description automatically generated">
            <a:extLst>
              <a:ext uri="{FF2B5EF4-FFF2-40B4-BE49-F238E27FC236}">
                <a16:creationId xmlns:a16="http://schemas.microsoft.com/office/drawing/2014/main" id="{EAF40BBA-8222-6C98-FEB6-948943377D31}"/>
              </a:ext>
            </a:extLst>
          </p:cNvPr>
          <p:cNvPicPr>
            <a:picLocks noChangeAspect="1"/>
          </p:cNvPicPr>
          <p:nvPr userDrawn="1"/>
        </p:nvPicPr>
        <p:blipFill>
          <a:blip r:embed="rId8"/>
          <a:stretch>
            <a:fillRect/>
          </a:stretch>
        </p:blipFill>
        <p:spPr>
          <a:xfrm>
            <a:off x="10745211" y="36949"/>
            <a:ext cx="1416318" cy="252000"/>
          </a:xfrm>
          <a:prstGeom prst="rect">
            <a:avLst/>
          </a:prstGeom>
        </p:spPr>
      </p:pic>
    </p:spTree>
    <p:extLst>
      <p:ext uri="{BB962C8B-B14F-4D97-AF65-F5344CB8AC3E}">
        <p14:creationId xmlns:p14="http://schemas.microsoft.com/office/powerpoint/2010/main" val="268775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6447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BE451C3-0FF4-47C4-B829-773ADF60F88C}" type="datetimeFigureOut">
              <a:rPr lang="en-US" smtClean="0"/>
              <a:t>3/18/2024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
              </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813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757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931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690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23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BE451C3-0FF4-47C4-B829-773ADF60F88C}" type="datetimeFigureOut">
              <a:rPr lang="en-US" smtClean="0"/>
              <a:t>3/18/2024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dirty="0"/>
              <a:t>
              </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84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3/18/2024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9507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BE451C3-0FF4-47C4-B829-773ADF60F88C}" type="datetimeFigureOut">
              <a:rPr lang="en-US" smtClean="0"/>
              <a:t>3/18/2024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dirty="0"/>
              <a:t>
              </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10955435"/>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649" r:id="rId13"/>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id="{20BFA3A6-D450-092B-EF84-AA44C867A8B1}"/>
              </a:ext>
            </a:extLst>
          </p:cNvPr>
          <p:cNvGraphicFramePr>
            <a:graphicFrameLocks noGrp="1"/>
          </p:cNvGraphicFramePr>
          <p:nvPr>
            <p:extLst>
              <p:ext uri="{D42A27DB-BD31-4B8C-83A1-F6EECF244321}">
                <p14:modId xmlns:p14="http://schemas.microsoft.com/office/powerpoint/2010/main" val="1052780328"/>
              </p:ext>
            </p:extLst>
          </p:nvPr>
        </p:nvGraphicFramePr>
        <p:xfrm>
          <a:off x="336000" y="5463014"/>
          <a:ext cx="11520000" cy="1296000"/>
        </p:xfrm>
        <a:graphic>
          <a:graphicData uri="http://schemas.openxmlformats.org/drawingml/2006/table">
            <a:tbl>
              <a:tblPr firstRow="1" bandRow="1">
                <a:tableStyleId>{5C22544A-7EE6-4342-B048-85BDC9FD1C3A}</a:tableStyleId>
              </a:tblPr>
              <a:tblGrid>
                <a:gridCol w="2880000">
                  <a:extLst>
                    <a:ext uri="{9D8B030D-6E8A-4147-A177-3AD203B41FA5}">
                      <a16:colId xmlns:a16="http://schemas.microsoft.com/office/drawing/2014/main" val="1230565961"/>
                    </a:ext>
                  </a:extLst>
                </a:gridCol>
                <a:gridCol w="2880000">
                  <a:extLst>
                    <a:ext uri="{9D8B030D-6E8A-4147-A177-3AD203B41FA5}">
                      <a16:colId xmlns:a16="http://schemas.microsoft.com/office/drawing/2014/main" val="4089671018"/>
                    </a:ext>
                  </a:extLst>
                </a:gridCol>
                <a:gridCol w="2880000">
                  <a:extLst>
                    <a:ext uri="{9D8B030D-6E8A-4147-A177-3AD203B41FA5}">
                      <a16:colId xmlns:a16="http://schemas.microsoft.com/office/drawing/2014/main" val="131202227"/>
                    </a:ext>
                  </a:extLst>
                </a:gridCol>
                <a:gridCol w="2880000">
                  <a:extLst>
                    <a:ext uri="{9D8B030D-6E8A-4147-A177-3AD203B41FA5}">
                      <a16:colId xmlns:a16="http://schemas.microsoft.com/office/drawing/2014/main" val="2303421579"/>
                    </a:ext>
                  </a:extLst>
                </a:gridCol>
              </a:tblGrid>
              <a:tr h="252000">
                <a:tc gridSpan="2">
                  <a:txBody>
                    <a:bodyPr/>
                    <a:lstStyle/>
                    <a:p>
                      <a:pPr algn="ctr"/>
                      <a:r>
                        <a:rPr lang="en-GB" sz="1100" dirty="0"/>
                        <a:t>York Big Attractions</a:t>
                      </a:r>
                    </a:p>
                  </a:txBody>
                  <a:tcPr marL="72000" marR="72000" marT="36000" marB="36000"/>
                </a:tc>
                <a:tc hMerge="1">
                  <a:txBody>
                    <a:bodyPr/>
                    <a:lstStyle/>
                    <a:p>
                      <a:endParaRPr lang="en-GB" dirty="0"/>
                    </a:p>
                  </a:txBody>
                  <a:tcPr/>
                </a:tc>
                <a:tc gridSpan="2">
                  <a:txBody>
                    <a:bodyPr/>
                    <a:lstStyle/>
                    <a:p>
                      <a:pPr algn="ctr"/>
                      <a:r>
                        <a:rPr lang="en-GB" sz="1100" dirty="0"/>
                        <a:t>York Small Attractions</a:t>
                      </a:r>
                    </a:p>
                  </a:txBody>
                  <a:tcPr marL="72000" marR="72000" marT="36000" marB="36000"/>
                </a:tc>
                <a:tc hMerge="1">
                  <a:txBody>
                    <a:bodyPr/>
                    <a:lstStyle/>
                    <a:p>
                      <a:endParaRPr lang="en-GB" dirty="0"/>
                    </a:p>
                  </a:txBody>
                  <a:tcPr/>
                </a:tc>
                <a:extLst>
                  <a:ext uri="{0D108BD9-81ED-4DB2-BD59-A6C34878D82A}">
                    <a16:rowId xmlns:a16="http://schemas.microsoft.com/office/drawing/2014/main" val="2142678802"/>
                  </a:ext>
                </a:extLst>
              </a:tr>
              <a:tr h="1044000">
                <a:tc>
                  <a:txBody>
                    <a:bodyPr/>
                    <a:lstStyle/>
                    <a:p>
                      <a:pPr marL="228600" indent="-228600">
                        <a:buFont typeface="+mj-lt"/>
                        <a:buAutoNum type="arabicPeriod"/>
                      </a:pPr>
                      <a:r>
                        <a:rPr lang="en-GB" sz="1050" u="none" strike="noStrike" dirty="0">
                          <a:solidFill>
                            <a:schemeClr val="tx1"/>
                          </a:solidFill>
                          <a:effectLst/>
                        </a:rPr>
                        <a:t>City Cruises York</a:t>
                      </a:r>
                    </a:p>
                    <a:p>
                      <a:pPr marL="228600" indent="-228600">
                        <a:buFont typeface="+mj-lt"/>
                        <a:buAutoNum type="arabicPeriod"/>
                      </a:pPr>
                      <a:r>
                        <a:rPr lang="en-GB" sz="1050" u="none" strike="noStrike" dirty="0">
                          <a:solidFill>
                            <a:schemeClr val="tx1"/>
                          </a:solidFill>
                          <a:effectLst/>
                        </a:rPr>
                        <a:t>City Sightseeing York</a:t>
                      </a:r>
                    </a:p>
                    <a:p>
                      <a:pPr marL="228600" indent="-228600">
                        <a:buFont typeface="+mj-lt"/>
                        <a:buAutoNum type="arabicPeriod"/>
                      </a:pPr>
                      <a:r>
                        <a:rPr lang="en-GB" sz="1050" u="none" strike="noStrike" dirty="0">
                          <a:solidFill>
                            <a:schemeClr val="tx1"/>
                          </a:solidFill>
                          <a:effectLst/>
                        </a:rPr>
                        <a:t>Clifford's Tower </a:t>
                      </a:r>
                      <a:r>
                        <a:rPr lang="en-GB" sz="1050" i="1" u="none" strike="noStrike" dirty="0">
                          <a:solidFill>
                            <a:schemeClr val="tx1"/>
                          </a:solidFill>
                          <a:effectLst/>
                        </a:rPr>
                        <a:t>(</a:t>
                      </a:r>
                      <a:r>
                        <a:rPr lang="en-GB" sz="1050" i="1" dirty="0">
                          <a:solidFill>
                            <a:schemeClr val="tx1"/>
                          </a:solidFill>
                        </a:rPr>
                        <a:t>Closed Nov 2020-Apr 2022)</a:t>
                      </a:r>
                    </a:p>
                    <a:p>
                      <a:pPr marL="228600" indent="-228600">
                        <a:buFont typeface="+mj-lt"/>
                        <a:buAutoNum type="arabicPeriod"/>
                      </a:pPr>
                      <a:r>
                        <a:rPr lang="en-GB" sz="1050" u="none" strike="noStrike" dirty="0">
                          <a:solidFill>
                            <a:schemeClr val="tx1"/>
                          </a:solidFill>
                          <a:effectLst/>
                        </a:rPr>
                        <a:t>JORVIK Viking Centre </a:t>
                      </a:r>
                      <a:r>
                        <a:rPr lang="en-GB" sz="1050" i="1" u="none" strike="noStrike" dirty="0">
                          <a:solidFill>
                            <a:schemeClr val="tx1"/>
                          </a:solidFill>
                          <a:effectLst/>
                        </a:rPr>
                        <a:t>(Closed 2016)</a:t>
                      </a:r>
                    </a:p>
                    <a:p>
                      <a:pPr marL="228600" indent="-228600">
                        <a:buFont typeface="+mj-lt"/>
                        <a:buAutoNum type="arabicPeriod"/>
                      </a:pPr>
                      <a:r>
                        <a:rPr lang="en-GB" sz="1050" u="none" strike="noStrike" dirty="0">
                          <a:solidFill>
                            <a:schemeClr val="tx1"/>
                          </a:solidFill>
                          <a:effectLst/>
                        </a:rPr>
                        <a:t>National Railway Museum</a:t>
                      </a:r>
                    </a:p>
                    <a:p>
                      <a:pPr marL="228600" indent="-228600">
                        <a:buFont typeface="+mj-lt"/>
                        <a:buAutoNum type="arabicPeriod"/>
                      </a:pPr>
                      <a:r>
                        <a:rPr lang="en-GB" sz="1050" u="none" strike="noStrike" dirty="0">
                          <a:solidFill>
                            <a:schemeClr val="tx1"/>
                          </a:solidFill>
                          <a:effectLst/>
                        </a:rPr>
                        <a:t>York Art Gallery </a:t>
                      </a:r>
                      <a:r>
                        <a:rPr lang="en-GB" sz="1050" i="1" u="none" strike="noStrike" dirty="0">
                          <a:solidFill>
                            <a:schemeClr val="tx1"/>
                          </a:solidFill>
                          <a:effectLst/>
                        </a:rPr>
                        <a:t>(Closed 2013-2014)</a:t>
                      </a:r>
                    </a:p>
                  </a:txBody>
                  <a:tcPr marL="72000" marR="72000" marT="36000" marB="36000"/>
                </a:tc>
                <a:tc>
                  <a:txBody>
                    <a:bodyPr/>
                    <a:lstStyle/>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GB" sz="1050" u="none" strike="noStrike" dirty="0">
                          <a:solidFill>
                            <a:schemeClr val="tx1"/>
                          </a:solidFill>
                          <a:effectLst/>
                        </a:rPr>
                        <a:t>York Castle Museum (YMT)</a:t>
                      </a:r>
                    </a:p>
                    <a:p>
                      <a:pPr marL="228600" indent="-228600">
                        <a:buFont typeface="+mj-lt"/>
                        <a:buAutoNum type="arabicPeriod" startAt="7"/>
                      </a:pPr>
                      <a:r>
                        <a:rPr lang="en-GB" sz="1050" u="none" strike="noStrike" dirty="0">
                          <a:solidFill>
                            <a:schemeClr val="tx1"/>
                          </a:solidFill>
                          <a:effectLst/>
                        </a:rPr>
                        <a:t>York Dungeon</a:t>
                      </a:r>
                    </a:p>
                    <a:p>
                      <a:pPr marL="228600" indent="-228600">
                        <a:buFont typeface="+mj-lt"/>
                        <a:buAutoNum type="arabicPeriod" startAt="7"/>
                      </a:pPr>
                      <a:r>
                        <a:rPr lang="en-GB" sz="1050" u="none" strike="noStrike" dirty="0">
                          <a:solidFill>
                            <a:schemeClr val="tx1"/>
                          </a:solidFill>
                          <a:effectLst/>
                        </a:rPr>
                        <a:t>York Minster</a:t>
                      </a:r>
                    </a:p>
                    <a:p>
                      <a:pPr marL="228600" indent="-228600">
                        <a:buFont typeface="+mj-lt"/>
                        <a:buAutoNum type="arabicPeriod" startAt="7"/>
                      </a:pPr>
                      <a:r>
                        <a:rPr lang="en-GB" sz="1050" u="none" strike="noStrike" dirty="0">
                          <a:solidFill>
                            <a:schemeClr val="tx1"/>
                          </a:solidFill>
                          <a:effectLst/>
                        </a:rPr>
                        <a:t>York's Chocolate Story</a:t>
                      </a:r>
                    </a:p>
                    <a:p>
                      <a:pPr marL="228600" indent="-228600">
                        <a:buFont typeface="+mj-lt"/>
                        <a:buAutoNum type="arabicPeriod" startAt="7"/>
                      </a:pPr>
                      <a:r>
                        <a:rPr lang="en-GB" sz="1050" dirty="0">
                          <a:solidFill>
                            <a:schemeClr val="tx1"/>
                          </a:solidFill>
                        </a:rPr>
                        <a:t>Yorkshire Air Museum</a:t>
                      </a:r>
                      <a:endParaRPr lang="en-GB" sz="1050" u="none" strike="noStrike" dirty="0">
                        <a:solidFill>
                          <a:schemeClr val="tx1"/>
                        </a:solidFill>
                        <a:effectLst/>
                      </a:endParaRPr>
                    </a:p>
                    <a:p>
                      <a:pPr marL="228600" indent="-228600">
                        <a:buFont typeface="+mj-lt"/>
                        <a:buAutoNum type="arabicPeriod" startAt="7"/>
                      </a:pPr>
                      <a:r>
                        <a:rPr lang="en-GB" sz="1050" u="none" strike="noStrike" dirty="0">
                          <a:solidFill>
                            <a:schemeClr val="tx1"/>
                          </a:solidFill>
                          <a:effectLst/>
                        </a:rPr>
                        <a:t>Yorkshire Museum </a:t>
                      </a:r>
                      <a:r>
                        <a:rPr lang="en-GB" sz="1050" i="1" u="none" strike="noStrike" dirty="0">
                          <a:solidFill>
                            <a:schemeClr val="tx1"/>
                          </a:solidFill>
                          <a:effectLst/>
                        </a:rPr>
                        <a:t>(Closed Apr 2020-Jul 2021)</a:t>
                      </a:r>
                      <a:endParaRPr lang="en-GB" sz="1050" dirty="0"/>
                    </a:p>
                  </a:txBody>
                  <a:tcPr marL="72000" marR="72000" marT="36000" marB="36000"/>
                </a:tc>
                <a:tc>
                  <a:txBody>
                    <a:bodyPr/>
                    <a:lstStyle/>
                    <a:p>
                      <a:pPr marL="228600" indent="-228600">
                        <a:buFont typeface="+mj-lt"/>
                        <a:buAutoNum type="arabicPeriod"/>
                      </a:pPr>
                      <a:r>
                        <a:rPr lang="en-GB" sz="1050" u="none" strike="noStrike" dirty="0">
                          <a:solidFill>
                            <a:schemeClr val="tx1"/>
                          </a:solidFill>
                          <a:effectLst/>
                        </a:rPr>
                        <a:t>Barley Hall</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GB" sz="1050" u="none" strike="noStrike" dirty="0">
                          <a:solidFill>
                            <a:schemeClr val="tx1"/>
                          </a:solidFill>
                          <a:effectLst/>
                        </a:rPr>
                        <a:t>Cold War Bunker </a:t>
                      </a:r>
                      <a:r>
                        <a:rPr lang="en-GB" sz="1050" i="1" u="none" strike="noStrike" dirty="0">
                          <a:solidFill>
                            <a:schemeClr val="tx1"/>
                          </a:solidFill>
                          <a:effectLst/>
                        </a:rPr>
                        <a:t>(</a:t>
                      </a:r>
                      <a:r>
                        <a:rPr lang="en-GB" sz="1050" i="1" dirty="0">
                          <a:solidFill>
                            <a:schemeClr val="tx1"/>
                          </a:solidFill>
                        </a:rPr>
                        <a:t>Closed Apr 2020-Apr 2022)</a:t>
                      </a:r>
                      <a:endParaRPr lang="en-GB" sz="1050" dirty="0"/>
                    </a:p>
                    <a:p>
                      <a:pPr marL="228600" indent="-228600">
                        <a:buFont typeface="+mj-lt"/>
                        <a:buAutoNum type="arabicPeriod"/>
                      </a:pPr>
                      <a:r>
                        <a:rPr lang="en-GB" sz="1050" u="none" strike="noStrike" dirty="0">
                          <a:solidFill>
                            <a:schemeClr val="tx1"/>
                          </a:solidFill>
                          <a:effectLst/>
                        </a:rPr>
                        <a:t>City Walls Experience </a:t>
                      </a:r>
                      <a:r>
                        <a:rPr lang="en-GB" sz="1050" i="1" u="none" strike="noStrike" dirty="0">
                          <a:solidFill>
                            <a:schemeClr val="tx1"/>
                          </a:solidFill>
                          <a:effectLst/>
                        </a:rPr>
                        <a:t>(Opened Apr 2022. Formerly Henry VII experience until Apr 2020)</a:t>
                      </a:r>
                    </a:p>
                    <a:p>
                      <a:pPr marL="228600" indent="-228600">
                        <a:buFont typeface="+mj-lt"/>
                        <a:buAutoNum type="arabicPeriod"/>
                      </a:pPr>
                      <a:r>
                        <a:rPr lang="en-GB" sz="1050" u="none" strike="noStrike" dirty="0">
                          <a:solidFill>
                            <a:schemeClr val="tx1"/>
                          </a:solidFill>
                          <a:effectLst/>
                        </a:rPr>
                        <a:t>DIG (JORVIK)</a:t>
                      </a:r>
                    </a:p>
                    <a:p>
                      <a:pPr marL="228600" indent="-228600">
                        <a:buFont typeface="+mj-lt"/>
                        <a:buAutoNum type="arabicPeriod"/>
                      </a:pPr>
                      <a:r>
                        <a:rPr lang="en-GB" sz="1050" dirty="0">
                          <a:solidFill>
                            <a:schemeClr val="tx1"/>
                          </a:solidFill>
                        </a:rPr>
                        <a:t>Fairfax House</a:t>
                      </a:r>
                      <a:endParaRPr lang="en-GB" sz="1050" u="none" strike="noStrike" dirty="0">
                        <a:solidFill>
                          <a:schemeClr val="tx1"/>
                        </a:solidFill>
                        <a:effectLst/>
                      </a:endParaRPr>
                    </a:p>
                  </a:txBody>
                  <a:tcPr marL="72000" marR="72000" marT="36000" marB="36000"/>
                </a:tc>
                <a:tc>
                  <a:txBody>
                    <a:bodyPr/>
                    <a:lstStyle/>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6"/>
                        <a:tabLst/>
                        <a:defRPr/>
                      </a:pPr>
                      <a:r>
                        <a:rPr lang="en-GB" sz="1050" u="none" strike="noStrike" dirty="0">
                          <a:solidFill>
                            <a:schemeClr val="tx1"/>
                          </a:solidFill>
                          <a:effectLst/>
                        </a:rPr>
                        <a:t>Goddards House &amp; Garden (NT)</a:t>
                      </a:r>
                      <a:endParaRPr lang="en-GB" sz="1050" dirty="0"/>
                    </a:p>
                    <a:p>
                      <a:pPr marL="228600" indent="-228600">
                        <a:buFont typeface="+mj-lt"/>
                        <a:buAutoNum type="arabicPeriod" startAt="6"/>
                      </a:pPr>
                      <a:r>
                        <a:rPr lang="en-GB" sz="1050" dirty="0">
                          <a:solidFill>
                            <a:schemeClr val="tx1"/>
                          </a:solidFill>
                        </a:rPr>
                        <a:t>M</a:t>
                      </a:r>
                      <a:r>
                        <a:rPr lang="en-GB" sz="1050" u="none" strike="noStrike" dirty="0">
                          <a:solidFill>
                            <a:schemeClr val="tx1"/>
                          </a:solidFill>
                          <a:effectLst/>
                        </a:rPr>
                        <a:t>ansion House </a:t>
                      </a:r>
                    </a:p>
                    <a:p>
                      <a:pPr marL="228600" indent="-228600">
                        <a:buFont typeface="+mj-lt"/>
                        <a:buAutoNum type="arabicPeriod" startAt="6"/>
                      </a:pPr>
                      <a:r>
                        <a:rPr lang="en-GB" sz="1050" u="none" strike="noStrike" dirty="0">
                          <a:solidFill>
                            <a:schemeClr val="tx1"/>
                          </a:solidFill>
                          <a:effectLst/>
                        </a:rPr>
                        <a:t>Merchant Adventurers Hall</a:t>
                      </a:r>
                    </a:p>
                    <a:p>
                      <a:pPr marL="228600" indent="-228600">
                        <a:buFont typeface="+mj-lt"/>
                        <a:buAutoNum type="arabicPeriod" startAt="6"/>
                      </a:pPr>
                      <a:r>
                        <a:rPr lang="en-GB" sz="1050" u="none" strike="noStrike" dirty="0">
                          <a:solidFill>
                            <a:schemeClr val="tx1"/>
                          </a:solidFill>
                          <a:effectLst/>
                        </a:rPr>
                        <a:t>The Bar Convent</a:t>
                      </a:r>
                    </a:p>
                    <a:p>
                      <a:pPr marL="228600" indent="-228600">
                        <a:buFont typeface="+mj-lt"/>
                        <a:buAutoNum type="arabicPeriod" startAt="6"/>
                      </a:pPr>
                      <a:r>
                        <a:rPr lang="en-GB" sz="1050" u="none" strike="noStrike" dirty="0">
                          <a:solidFill>
                            <a:schemeClr val="tx1"/>
                          </a:solidFill>
                          <a:effectLst/>
                        </a:rPr>
                        <a:t>Treasurer’s House </a:t>
                      </a:r>
                      <a:r>
                        <a:rPr lang="en-GB" sz="1050" i="1" u="none" strike="noStrike" dirty="0">
                          <a:solidFill>
                            <a:schemeClr val="tx1"/>
                          </a:solidFill>
                          <a:effectLst/>
                        </a:rPr>
                        <a:t>(Closed 2020)</a:t>
                      </a:r>
                    </a:p>
                    <a:p>
                      <a:pPr marL="228600" indent="-228600">
                        <a:buFont typeface="+mj-lt"/>
                        <a:buAutoNum type="arabicPeriod" startAt="6"/>
                      </a:pPr>
                      <a:r>
                        <a:rPr lang="en-GB" sz="1050" u="none" strike="noStrike" dirty="0">
                          <a:solidFill>
                            <a:schemeClr val="tx1"/>
                          </a:solidFill>
                          <a:effectLst/>
                        </a:rPr>
                        <a:t>York Army Museum</a:t>
                      </a:r>
                    </a:p>
                  </a:txBody>
                  <a:tcPr marL="72000" marR="72000" marT="36000" marB="36000"/>
                </a:tc>
                <a:extLst>
                  <a:ext uri="{0D108BD9-81ED-4DB2-BD59-A6C34878D82A}">
                    <a16:rowId xmlns:a16="http://schemas.microsoft.com/office/drawing/2014/main" val="2202373404"/>
                  </a:ext>
                </a:extLst>
              </a:tr>
            </a:tbl>
          </a:graphicData>
        </a:graphic>
      </p:graphicFrame>
      <p:sp>
        <p:nvSpPr>
          <p:cNvPr id="32" name="Rectangle 31">
            <a:extLst>
              <a:ext uri="{FF2B5EF4-FFF2-40B4-BE49-F238E27FC236}">
                <a16:creationId xmlns:a16="http://schemas.microsoft.com/office/drawing/2014/main" id="{D06645D0-A8FF-2245-F7EB-874D4FC2F3E5}"/>
              </a:ext>
            </a:extLst>
          </p:cNvPr>
          <p:cNvSpPr/>
          <p:nvPr/>
        </p:nvSpPr>
        <p:spPr>
          <a:xfrm>
            <a:off x="0" y="0"/>
            <a:ext cx="12192000" cy="3960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spcAft>
                <a:spcPts val="800"/>
              </a:spcAft>
            </a:pPr>
            <a:r>
              <a:rPr lang="en-GB" b="1" dirty="0">
                <a:solidFill>
                  <a:schemeClr val="accent1"/>
                </a:solidFill>
                <a:cs typeface="Times New Roman" panose="02020603050405020304" pitchFamily="18" charset="0"/>
              </a:rPr>
              <a:t>York Attractions Monitor 2023</a:t>
            </a:r>
          </a:p>
        </p:txBody>
      </p:sp>
      <p:pic>
        <p:nvPicPr>
          <p:cNvPr id="31" name="Picture 30" descr="A picture containing text, first-aid kit, clipart&#10;&#10;Description automatically generated">
            <a:extLst>
              <a:ext uri="{FF2B5EF4-FFF2-40B4-BE49-F238E27FC236}">
                <a16:creationId xmlns:a16="http://schemas.microsoft.com/office/drawing/2014/main" id="{81E63340-4734-B9F2-FB53-56E4A333DAF2}"/>
              </a:ext>
            </a:extLst>
          </p:cNvPr>
          <p:cNvPicPr>
            <a:picLocks noChangeAspect="1"/>
          </p:cNvPicPr>
          <p:nvPr/>
        </p:nvPicPr>
        <p:blipFill>
          <a:blip r:embed="rId2"/>
          <a:stretch>
            <a:fillRect/>
          </a:stretch>
        </p:blipFill>
        <p:spPr>
          <a:xfrm>
            <a:off x="10645482" y="54000"/>
            <a:ext cx="1416318" cy="252000"/>
          </a:xfrm>
          <a:prstGeom prst="rect">
            <a:avLst/>
          </a:prstGeom>
        </p:spPr>
      </p:pic>
      <p:sp>
        <p:nvSpPr>
          <p:cNvPr id="2" name="Flowchart: Process 1">
            <a:extLst>
              <a:ext uri="{FF2B5EF4-FFF2-40B4-BE49-F238E27FC236}">
                <a16:creationId xmlns:a16="http://schemas.microsoft.com/office/drawing/2014/main" id="{ED91E938-5D4E-24FC-6220-4BD779AFBE85}"/>
              </a:ext>
            </a:extLst>
          </p:cNvPr>
          <p:cNvSpPr/>
          <p:nvPr/>
        </p:nvSpPr>
        <p:spPr>
          <a:xfrm>
            <a:off x="180001" y="612000"/>
            <a:ext cx="4849200" cy="4752000"/>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ctr"/>
          <a:lstStyle/>
          <a:p>
            <a:pPr marL="174625" indent="-174625">
              <a:spcBef>
                <a:spcPts val="300"/>
              </a:spcBef>
              <a:spcAft>
                <a:spcPts val="600"/>
              </a:spcAft>
              <a:buFont typeface="Arial" panose="020B0604020202020204" pitchFamily="34" charset="0"/>
              <a:buChar char="•"/>
            </a:pPr>
            <a:r>
              <a:rPr lang="en-GB" sz="1300" dirty="0">
                <a:solidFill>
                  <a:schemeClr val="tx1"/>
                </a:solidFill>
              </a:rPr>
              <a:t>The 23 York-based attractions in the monthly attraction monitor recorded </a:t>
            </a:r>
            <a:r>
              <a:rPr lang="en-GB" sz="1300" b="1" dirty="0">
                <a:solidFill>
                  <a:schemeClr val="tx1"/>
                </a:solidFill>
              </a:rPr>
              <a:t>2,949,033</a:t>
            </a:r>
            <a:r>
              <a:rPr lang="en-GB" sz="1300" dirty="0">
                <a:solidFill>
                  <a:schemeClr val="tx1"/>
                </a:solidFill>
              </a:rPr>
              <a:t> visits in 2023, showing further recovery following the Covid pandemic in 2020-2021</a:t>
            </a:r>
          </a:p>
          <a:p>
            <a:pPr marL="174625" indent="-174625">
              <a:spcBef>
                <a:spcPts val="300"/>
              </a:spcBef>
              <a:spcAft>
                <a:spcPts val="600"/>
              </a:spcAft>
              <a:buFont typeface="Arial" panose="020B0604020202020204" pitchFamily="34" charset="0"/>
              <a:buChar char="•"/>
            </a:pPr>
            <a:r>
              <a:rPr lang="en-GB" sz="1300" dirty="0">
                <a:solidFill>
                  <a:schemeClr val="tx1"/>
                </a:solidFill>
              </a:rPr>
              <a:t>Overall, visits were up 4% vs. 2022, but still 12% lower than in 2019. Various factors impacted visitor numbers in 2023 including a number of named storms characterised by high winds and heavy rain that caused the river to burst its banks on several occasions, affecting City Cruises York in particular.  York Castle Museum was partially closed in September after the discovery of RAAC, while Station Hall at the National Railway Museum is currently closed while the major Central Hall development goes ahead. </a:t>
            </a:r>
          </a:p>
          <a:p>
            <a:pPr marL="174625" indent="-174625">
              <a:spcBef>
                <a:spcPts val="300"/>
              </a:spcBef>
              <a:spcAft>
                <a:spcPts val="600"/>
              </a:spcAft>
              <a:buFont typeface="Arial" panose="020B0604020202020204" pitchFamily="34" charset="0"/>
              <a:buChar char="•"/>
            </a:pPr>
            <a:r>
              <a:rPr lang="en-GB" sz="1300" dirty="0">
                <a:solidFill>
                  <a:schemeClr val="tx1"/>
                </a:solidFill>
              </a:rPr>
              <a:t>Despite this, the National Railway Museum was the most visited attractions in York in 2023, with the new Wonderlab interactive experience in the Bramall Gallery proving popular, with families. York Minster dropped from first to second place, though 2022 figures had included a high number of visitors to York Minster as a place of mourning after the Queen’s death.</a:t>
            </a:r>
          </a:p>
          <a:p>
            <a:pPr marL="174625" indent="-174625">
              <a:spcBef>
                <a:spcPts val="300"/>
              </a:spcBef>
              <a:spcAft>
                <a:spcPts val="600"/>
              </a:spcAft>
              <a:buFont typeface="Arial" panose="020B0604020202020204" pitchFamily="34" charset="0"/>
              <a:buChar char="•"/>
            </a:pPr>
            <a:r>
              <a:rPr lang="en-GB" sz="1300" dirty="0">
                <a:solidFill>
                  <a:schemeClr val="tx1"/>
                </a:solidFill>
              </a:rPr>
              <a:t>Overall, attraction visits are lowest in January, when many small attractions are closed or operating reduced hours, and highest in August. However, special events and exhibitions e.g. at Christmas means that numbers peak at other times of the year for some attractions. </a:t>
            </a:r>
          </a:p>
        </p:txBody>
      </p:sp>
      <p:graphicFrame>
        <p:nvGraphicFramePr>
          <p:cNvPr id="14" name="Chart 13">
            <a:extLst>
              <a:ext uri="{FF2B5EF4-FFF2-40B4-BE49-F238E27FC236}">
                <a16:creationId xmlns:a16="http://schemas.microsoft.com/office/drawing/2014/main" id="{5B3AFAB2-F99B-CB15-5D28-8B0AC1187B4F}"/>
              </a:ext>
            </a:extLst>
          </p:cNvPr>
          <p:cNvGraphicFramePr/>
          <p:nvPr>
            <p:extLst>
              <p:ext uri="{D42A27DB-BD31-4B8C-83A1-F6EECF244321}">
                <p14:modId xmlns:p14="http://schemas.microsoft.com/office/powerpoint/2010/main" val="2918828911"/>
              </p:ext>
            </p:extLst>
          </p:nvPr>
        </p:nvGraphicFramePr>
        <p:xfrm>
          <a:off x="5142524" y="3220329"/>
          <a:ext cx="6783587" cy="21549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D4CE6B47-DE19-B0CF-C758-724B30F9DB50}"/>
              </a:ext>
            </a:extLst>
          </p:cNvPr>
          <p:cNvGraphicFramePr/>
          <p:nvPr>
            <p:extLst>
              <p:ext uri="{D42A27DB-BD31-4B8C-83A1-F6EECF244321}">
                <p14:modId xmlns:p14="http://schemas.microsoft.com/office/powerpoint/2010/main" val="231413301"/>
              </p:ext>
            </p:extLst>
          </p:nvPr>
        </p:nvGraphicFramePr>
        <p:xfrm>
          <a:off x="5142524" y="621433"/>
          <a:ext cx="6783587" cy="2463195"/>
        </p:xfrm>
        <a:graphic>
          <a:graphicData uri="http://schemas.openxmlformats.org/drawingml/2006/chart">
            <c:chart xmlns:c="http://schemas.openxmlformats.org/drawingml/2006/chart" xmlns:r="http://schemas.openxmlformats.org/officeDocument/2006/relationships" r:id="rId4"/>
          </a:graphicData>
        </a:graphic>
      </p:graphicFrame>
      <p:sp>
        <p:nvSpPr>
          <p:cNvPr id="4" name="Call-out: Up Arrow 3">
            <a:extLst>
              <a:ext uri="{FF2B5EF4-FFF2-40B4-BE49-F238E27FC236}">
                <a16:creationId xmlns:a16="http://schemas.microsoft.com/office/drawing/2014/main" id="{01B9F9C3-57BF-4A4A-C589-CD8E502199A6}"/>
              </a:ext>
            </a:extLst>
          </p:cNvPr>
          <p:cNvSpPr/>
          <p:nvPr/>
        </p:nvSpPr>
        <p:spPr>
          <a:xfrm>
            <a:off x="7115175" y="1844976"/>
            <a:ext cx="1181100" cy="368191"/>
          </a:xfrm>
          <a:prstGeom prst="up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dirty="0"/>
              <a:t>JORVIK</a:t>
            </a:r>
            <a:r>
              <a:rPr lang="en-GB" sz="1200" dirty="0"/>
              <a:t> closed</a:t>
            </a:r>
          </a:p>
        </p:txBody>
      </p:sp>
    </p:spTree>
    <p:extLst>
      <p:ext uri="{BB962C8B-B14F-4D97-AF65-F5344CB8AC3E}">
        <p14:creationId xmlns:p14="http://schemas.microsoft.com/office/powerpoint/2010/main" val="11859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5C5BC4B-4B5E-E57A-F602-7E7142B00301}"/>
              </a:ext>
            </a:extLst>
          </p:cNvPr>
          <p:cNvSpPr/>
          <p:nvPr/>
        </p:nvSpPr>
        <p:spPr>
          <a:xfrm>
            <a:off x="6167875" y="432000"/>
            <a:ext cx="5940000" cy="62640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211AEF94-9A01-E712-853D-9FC431ED44B0}"/>
              </a:ext>
            </a:extLst>
          </p:cNvPr>
          <p:cNvSpPr/>
          <p:nvPr/>
        </p:nvSpPr>
        <p:spPr>
          <a:xfrm>
            <a:off x="141500" y="432000"/>
            <a:ext cx="5940000" cy="6264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6" name="Table 15">
            <a:extLst>
              <a:ext uri="{FF2B5EF4-FFF2-40B4-BE49-F238E27FC236}">
                <a16:creationId xmlns:a16="http://schemas.microsoft.com/office/drawing/2014/main" id="{20BFA3A6-D450-092B-EF84-AA44C867A8B1}"/>
              </a:ext>
            </a:extLst>
          </p:cNvPr>
          <p:cNvGraphicFramePr>
            <a:graphicFrameLocks noGrp="1"/>
          </p:cNvGraphicFramePr>
          <p:nvPr>
            <p:extLst>
              <p:ext uri="{D42A27DB-BD31-4B8C-83A1-F6EECF244321}">
                <p14:modId xmlns:p14="http://schemas.microsoft.com/office/powerpoint/2010/main" val="4046811645"/>
              </p:ext>
            </p:extLst>
          </p:nvPr>
        </p:nvGraphicFramePr>
        <p:xfrm>
          <a:off x="228124" y="5309008"/>
          <a:ext cx="5760000" cy="1296000"/>
        </p:xfrm>
        <a:graphic>
          <a:graphicData uri="http://schemas.openxmlformats.org/drawingml/2006/table">
            <a:tbl>
              <a:tblPr firstRow="1" bandRow="1">
                <a:tableStyleId>{5C22544A-7EE6-4342-B048-85BDC9FD1C3A}</a:tableStyleId>
              </a:tblPr>
              <a:tblGrid>
                <a:gridCol w="2880000">
                  <a:extLst>
                    <a:ext uri="{9D8B030D-6E8A-4147-A177-3AD203B41FA5}">
                      <a16:colId xmlns:a16="http://schemas.microsoft.com/office/drawing/2014/main" val="1230565961"/>
                    </a:ext>
                  </a:extLst>
                </a:gridCol>
                <a:gridCol w="2880000">
                  <a:extLst>
                    <a:ext uri="{9D8B030D-6E8A-4147-A177-3AD203B41FA5}">
                      <a16:colId xmlns:a16="http://schemas.microsoft.com/office/drawing/2014/main" val="4089671018"/>
                    </a:ext>
                  </a:extLst>
                </a:gridCol>
              </a:tblGrid>
              <a:tr h="252000">
                <a:tc gridSpan="2">
                  <a:txBody>
                    <a:bodyPr/>
                    <a:lstStyle/>
                    <a:p>
                      <a:pPr algn="ctr"/>
                      <a:r>
                        <a:rPr lang="en-GB" sz="1100" dirty="0"/>
                        <a:t>York Big Attractions</a:t>
                      </a: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dirty="0"/>
                    </a:p>
                  </a:txBody>
                  <a:tcPr/>
                </a:tc>
                <a:extLst>
                  <a:ext uri="{0D108BD9-81ED-4DB2-BD59-A6C34878D82A}">
                    <a16:rowId xmlns:a16="http://schemas.microsoft.com/office/drawing/2014/main" val="2142678802"/>
                  </a:ext>
                </a:extLst>
              </a:tr>
              <a:tr h="1044000">
                <a:tc>
                  <a:txBody>
                    <a:bodyPr/>
                    <a:lstStyle/>
                    <a:p>
                      <a:pPr marL="228600" indent="-228600">
                        <a:buFont typeface="+mj-lt"/>
                        <a:buAutoNum type="arabicPeriod"/>
                      </a:pPr>
                      <a:r>
                        <a:rPr lang="en-GB" sz="1050" u="none" strike="noStrike" dirty="0">
                          <a:solidFill>
                            <a:schemeClr val="tx1"/>
                          </a:solidFill>
                          <a:effectLst/>
                        </a:rPr>
                        <a:t>City Cruises York</a:t>
                      </a:r>
                    </a:p>
                    <a:p>
                      <a:pPr marL="228600" indent="-228600">
                        <a:buFont typeface="+mj-lt"/>
                        <a:buAutoNum type="arabicPeriod"/>
                      </a:pPr>
                      <a:r>
                        <a:rPr lang="en-GB" sz="1050" u="none" strike="noStrike" dirty="0">
                          <a:solidFill>
                            <a:schemeClr val="tx1"/>
                          </a:solidFill>
                          <a:effectLst/>
                        </a:rPr>
                        <a:t>City Sightseeing York</a:t>
                      </a:r>
                    </a:p>
                    <a:p>
                      <a:pPr marL="228600" indent="-228600">
                        <a:buFont typeface="+mj-lt"/>
                        <a:buAutoNum type="arabicPeriod"/>
                      </a:pPr>
                      <a:r>
                        <a:rPr lang="en-GB" sz="1050" u="none" strike="noStrike" dirty="0">
                          <a:solidFill>
                            <a:schemeClr val="tx1"/>
                          </a:solidFill>
                          <a:effectLst/>
                        </a:rPr>
                        <a:t>Clifford's Tower </a:t>
                      </a:r>
                      <a:r>
                        <a:rPr lang="en-GB" sz="1050" i="1" u="none" strike="noStrike" dirty="0">
                          <a:solidFill>
                            <a:schemeClr val="tx1"/>
                          </a:solidFill>
                          <a:effectLst/>
                        </a:rPr>
                        <a:t>(</a:t>
                      </a:r>
                      <a:r>
                        <a:rPr lang="en-GB" sz="1050" i="1" dirty="0">
                          <a:solidFill>
                            <a:schemeClr val="tx1"/>
                          </a:solidFill>
                        </a:rPr>
                        <a:t>Closed Nov 2020-Apr 2022)</a:t>
                      </a:r>
                    </a:p>
                    <a:p>
                      <a:pPr marL="228600" indent="-228600">
                        <a:buFont typeface="+mj-lt"/>
                        <a:buAutoNum type="arabicPeriod"/>
                      </a:pPr>
                      <a:r>
                        <a:rPr lang="en-GB" sz="1050" u="none" strike="noStrike" dirty="0">
                          <a:solidFill>
                            <a:schemeClr val="tx1"/>
                          </a:solidFill>
                          <a:effectLst/>
                        </a:rPr>
                        <a:t>JORVIK Viking Centre </a:t>
                      </a:r>
                      <a:r>
                        <a:rPr lang="en-GB" sz="1050" i="1" u="none" strike="noStrike" dirty="0">
                          <a:solidFill>
                            <a:schemeClr val="tx1"/>
                          </a:solidFill>
                          <a:effectLst/>
                        </a:rPr>
                        <a:t>(Closed 2016)</a:t>
                      </a:r>
                    </a:p>
                    <a:p>
                      <a:pPr marL="228600" indent="-228600">
                        <a:buFont typeface="+mj-lt"/>
                        <a:buAutoNum type="arabicPeriod"/>
                      </a:pPr>
                      <a:r>
                        <a:rPr lang="en-GB" sz="1050" u="none" strike="noStrike" dirty="0">
                          <a:solidFill>
                            <a:schemeClr val="tx1"/>
                          </a:solidFill>
                          <a:effectLst/>
                        </a:rPr>
                        <a:t>National Railway Museum</a:t>
                      </a:r>
                    </a:p>
                    <a:p>
                      <a:pPr marL="228600" indent="-228600">
                        <a:buFont typeface="+mj-lt"/>
                        <a:buAutoNum type="arabicPeriod"/>
                      </a:pPr>
                      <a:r>
                        <a:rPr lang="en-GB" sz="1050" u="none" strike="noStrike" dirty="0">
                          <a:solidFill>
                            <a:schemeClr val="tx1"/>
                          </a:solidFill>
                          <a:effectLst/>
                        </a:rPr>
                        <a:t>York Art Gallery </a:t>
                      </a:r>
                      <a:r>
                        <a:rPr lang="en-GB" sz="1050" i="1" u="none" strike="noStrike" dirty="0">
                          <a:solidFill>
                            <a:schemeClr val="tx1"/>
                          </a:solidFill>
                          <a:effectLst/>
                        </a:rPr>
                        <a:t>(Closed 2013-2014)</a:t>
                      </a:r>
                    </a:p>
                  </a:txBody>
                  <a:tcPr marL="72000" marR="72000" marT="36000" marB="3600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7"/>
                        <a:tabLst/>
                        <a:defRPr/>
                      </a:pPr>
                      <a:r>
                        <a:rPr lang="en-GB" sz="1050" u="none" strike="noStrike" dirty="0">
                          <a:solidFill>
                            <a:schemeClr val="tx1"/>
                          </a:solidFill>
                          <a:effectLst/>
                        </a:rPr>
                        <a:t>York Castle Museum (YMT)</a:t>
                      </a:r>
                    </a:p>
                    <a:p>
                      <a:pPr marL="228600" indent="-228600">
                        <a:buFont typeface="+mj-lt"/>
                        <a:buAutoNum type="arabicPeriod" startAt="7"/>
                      </a:pPr>
                      <a:r>
                        <a:rPr lang="en-GB" sz="1050" u="none" strike="noStrike" dirty="0">
                          <a:solidFill>
                            <a:schemeClr val="tx1"/>
                          </a:solidFill>
                          <a:effectLst/>
                        </a:rPr>
                        <a:t>York Dungeon</a:t>
                      </a:r>
                    </a:p>
                    <a:p>
                      <a:pPr marL="228600" indent="-228600">
                        <a:buFont typeface="+mj-lt"/>
                        <a:buAutoNum type="arabicPeriod" startAt="7"/>
                      </a:pPr>
                      <a:r>
                        <a:rPr lang="en-GB" sz="1050" u="none" strike="noStrike" dirty="0">
                          <a:solidFill>
                            <a:schemeClr val="tx1"/>
                          </a:solidFill>
                          <a:effectLst/>
                        </a:rPr>
                        <a:t>York Minster</a:t>
                      </a:r>
                    </a:p>
                    <a:p>
                      <a:pPr marL="228600" indent="-228600">
                        <a:buFont typeface="+mj-lt"/>
                        <a:buAutoNum type="arabicPeriod" startAt="7"/>
                      </a:pPr>
                      <a:r>
                        <a:rPr lang="en-GB" sz="1050" u="none" strike="noStrike" dirty="0">
                          <a:solidFill>
                            <a:schemeClr val="tx1"/>
                          </a:solidFill>
                          <a:effectLst/>
                        </a:rPr>
                        <a:t>York's Chocolate Story</a:t>
                      </a:r>
                    </a:p>
                    <a:p>
                      <a:pPr marL="228600" indent="-228600">
                        <a:buFont typeface="+mj-lt"/>
                        <a:buAutoNum type="arabicPeriod" startAt="7"/>
                      </a:pPr>
                      <a:r>
                        <a:rPr lang="en-GB" sz="1050" dirty="0">
                          <a:solidFill>
                            <a:schemeClr val="tx1"/>
                          </a:solidFill>
                        </a:rPr>
                        <a:t>Yorkshire Air Museum</a:t>
                      </a:r>
                      <a:endParaRPr lang="en-GB" sz="1050" u="none" strike="noStrike" dirty="0">
                        <a:solidFill>
                          <a:schemeClr val="tx1"/>
                        </a:solidFill>
                        <a:effectLst/>
                      </a:endParaRPr>
                    </a:p>
                    <a:p>
                      <a:pPr marL="228600" indent="-228600">
                        <a:buFont typeface="+mj-lt"/>
                        <a:buAutoNum type="arabicPeriod" startAt="7"/>
                      </a:pPr>
                      <a:r>
                        <a:rPr lang="en-GB" sz="1050" u="none" strike="noStrike" dirty="0">
                          <a:solidFill>
                            <a:schemeClr val="tx1"/>
                          </a:solidFill>
                          <a:effectLst/>
                        </a:rPr>
                        <a:t>Yorkshire Museum </a:t>
                      </a:r>
                      <a:r>
                        <a:rPr lang="en-GB" sz="1050" i="1" u="none" strike="noStrike" dirty="0">
                          <a:solidFill>
                            <a:schemeClr val="tx1"/>
                          </a:solidFill>
                          <a:effectLst/>
                        </a:rPr>
                        <a:t>(Closed Apr 2020-Jul 2021)</a:t>
                      </a:r>
                      <a:endParaRPr lang="en-GB" sz="1050" dirty="0"/>
                    </a:p>
                  </a:txBody>
                  <a:tcPr marL="72000" marR="72000" marT="36000" marB="3600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373404"/>
                  </a:ext>
                </a:extLst>
              </a:tr>
            </a:tbl>
          </a:graphicData>
        </a:graphic>
      </p:graphicFrame>
      <p:sp>
        <p:nvSpPr>
          <p:cNvPr id="32" name="Rectangle 31">
            <a:extLst>
              <a:ext uri="{FF2B5EF4-FFF2-40B4-BE49-F238E27FC236}">
                <a16:creationId xmlns:a16="http://schemas.microsoft.com/office/drawing/2014/main" id="{D06645D0-A8FF-2245-F7EB-874D4FC2F3E5}"/>
              </a:ext>
            </a:extLst>
          </p:cNvPr>
          <p:cNvSpPr/>
          <p:nvPr/>
        </p:nvSpPr>
        <p:spPr>
          <a:xfrm>
            <a:off x="0" y="0"/>
            <a:ext cx="12192000" cy="3960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spcAft>
                <a:spcPts val="800"/>
              </a:spcAft>
            </a:pPr>
            <a:r>
              <a:rPr lang="en-GB" b="1" dirty="0">
                <a:solidFill>
                  <a:schemeClr val="accent1"/>
                </a:solidFill>
                <a:cs typeface="Times New Roman" panose="02020603050405020304" pitchFamily="18" charset="0"/>
              </a:rPr>
              <a:t>York Attractions Monitor 2023</a:t>
            </a:r>
          </a:p>
        </p:txBody>
      </p:sp>
      <p:pic>
        <p:nvPicPr>
          <p:cNvPr id="31" name="Picture 30" descr="A picture containing text, first-aid kit, clipart&#10;&#10;Description automatically generated">
            <a:extLst>
              <a:ext uri="{FF2B5EF4-FFF2-40B4-BE49-F238E27FC236}">
                <a16:creationId xmlns:a16="http://schemas.microsoft.com/office/drawing/2014/main" id="{81E63340-4734-B9F2-FB53-56E4A333DAF2}"/>
              </a:ext>
            </a:extLst>
          </p:cNvPr>
          <p:cNvPicPr>
            <a:picLocks noChangeAspect="1"/>
          </p:cNvPicPr>
          <p:nvPr/>
        </p:nvPicPr>
        <p:blipFill>
          <a:blip r:embed="rId2"/>
          <a:stretch>
            <a:fillRect/>
          </a:stretch>
        </p:blipFill>
        <p:spPr>
          <a:xfrm>
            <a:off x="10645482" y="54000"/>
            <a:ext cx="1416318" cy="252000"/>
          </a:xfrm>
          <a:prstGeom prst="rect">
            <a:avLst/>
          </a:prstGeom>
        </p:spPr>
      </p:pic>
      <p:graphicFrame>
        <p:nvGraphicFramePr>
          <p:cNvPr id="14" name="Chart 13">
            <a:extLst>
              <a:ext uri="{FF2B5EF4-FFF2-40B4-BE49-F238E27FC236}">
                <a16:creationId xmlns:a16="http://schemas.microsoft.com/office/drawing/2014/main" id="{5B3AFAB2-F99B-CB15-5D28-8B0AC1187B4F}"/>
              </a:ext>
            </a:extLst>
          </p:cNvPr>
          <p:cNvGraphicFramePr/>
          <p:nvPr>
            <p:extLst>
              <p:ext uri="{D42A27DB-BD31-4B8C-83A1-F6EECF244321}">
                <p14:modId xmlns:p14="http://schemas.microsoft.com/office/powerpoint/2010/main" val="1966283786"/>
              </p:ext>
            </p:extLst>
          </p:nvPr>
        </p:nvGraphicFramePr>
        <p:xfrm>
          <a:off x="228124" y="3035809"/>
          <a:ext cx="5760000" cy="219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D4CE6B47-DE19-B0CF-C758-724B30F9DB50}"/>
              </a:ext>
            </a:extLst>
          </p:cNvPr>
          <p:cNvGraphicFramePr/>
          <p:nvPr>
            <p:extLst>
              <p:ext uri="{D42A27DB-BD31-4B8C-83A1-F6EECF244321}">
                <p14:modId xmlns:p14="http://schemas.microsoft.com/office/powerpoint/2010/main" val="1742077175"/>
              </p:ext>
            </p:extLst>
          </p:nvPr>
        </p:nvGraphicFramePr>
        <p:xfrm>
          <a:off x="228124" y="497875"/>
          <a:ext cx="5760000" cy="2448000"/>
        </p:xfrm>
        <a:graphic>
          <a:graphicData uri="http://schemas.openxmlformats.org/drawingml/2006/chart">
            <c:chart xmlns:c="http://schemas.openxmlformats.org/drawingml/2006/chart" xmlns:r="http://schemas.openxmlformats.org/officeDocument/2006/relationships" r:id="rId4"/>
          </a:graphicData>
        </a:graphic>
      </p:graphicFrame>
      <p:sp>
        <p:nvSpPr>
          <p:cNvPr id="4" name="Call-out: Up Arrow 3">
            <a:extLst>
              <a:ext uri="{FF2B5EF4-FFF2-40B4-BE49-F238E27FC236}">
                <a16:creationId xmlns:a16="http://schemas.microsoft.com/office/drawing/2014/main" id="{01B9F9C3-57BF-4A4A-C589-CD8E502199A6}"/>
              </a:ext>
            </a:extLst>
          </p:cNvPr>
          <p:cNvSpPr/>
          <p:nvPr/>
        </p:nvSpPr>
        <p:spPr>
          <a:xfrm>
            <a:off x="7240302" y="1844976"/>
            <a:ext cx="1181100" cy="368191"/>
          </a:xfrm>
          <a:prstGeom prst="up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dirty="0"/>
              <a:t>JORVIK</a:t>
            </a:r>
            <a:r>
              <a:rPr lang="en-GB" sz="1200" dirty="0"/>
              <a:t> closed</a:t>
            </a:r>
          </a:p>
        </p:txBody>
      </p:sp>
      <p:graphicFrame>
        <p:nvGraphicFramePr>
          <p:cNvPr id="5" name="Chart 4">
            <a:extLst>
              <a:ext uri="{FF2B5EF4-FFF2-40B4-BE49-F238E27FC236}">
                <a16:creationId xmlns:a16="http://schemas.microsoft.com/office/drawing/2014/main" id="{80A0EDAF-EAC5-D3D5-48FC-FDC7B4B29A99}"/>
              </a:ext>
            </a:extLst>
          </p:cNvPr>
          <p:cNvGraphicFramePr/>
          <p:nvPr>
            <p:extLst>
              <p:ext uri="{D42A27DB-BD31-4B8C-83A1-F6EECF244321}">
                <p14:modId xmlns:p14="http://schemas.microsoft.com/office/powerpoint/2010/main" val="341929615"/>
              </p:ext>
            </p:extLst>
          </p:nvPr>
        </p:nvGraphicFramePr>
        <p:xfrm>
          <a:off x="6269252" y="3035809"/>
          <a:ext cx="5760000" cy="219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hart 5">
            <a:extLst>
              <a:ext uri="{FF2B5EF4-FFF2-40B4-BE49-F238E27FC236}">
                <a16:creationId xmlns:a16="http://schemas.microsoft.com/office/drawing/2014/main" id="{5503A94B-F222-9C04-6497-BBA49AD772FE}"/>
              </a:ext>
            </a:extLst>
          </p:cNvPr>
          <p:cNvGraphicFramePr/>
          <p:nvPr>
            <p:extLst>
              <p:ext uri="{D42A27DB-BD31-4B8C-83A1-F6EECF244321}">
                <p14:modId xmlns:p14="http://schemas.microsoft.com/office/powerpoint/2010/main" val="572073573"/>
              </p:ext>
            </p:extLst>
          </p:nvPr>
        </p:nvGraphicFramePr>
        <p:xfrm>
          <a:off x="6269252" y="497875"/>
          <a:ext cx="5760000" cy="2448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 name="Table 6">
            <a:extLst>
              <a:ext uri="{FF2B5EF4-FFF2-40B4-BE49-F238E27FC236}">
                <a16:creationId xmlns:a16="http://schemas.microsoft.com/office/drawing/2014/main" id="{A999EC79-0733-919B-771D-C03288216A83}"/>
              </a:ext>
            </a:extLst>
          </p:cNvPr>
          <p:cNvGraphicFramePr>
            <a:graphicFrameLocks noGrp="1"/>
          </p:cNvGraphicFramePr>
          <p:nvPr>
            <p:extLst>
              <p:ext uri="{D42A27DB-BD31-4B8C-83A1-F6EECF244321}">
                <p14:modId xmlns:p14="http://schemas.microsoft.com/office/powerpoint/2010/main" val="813041895"/>
              </p:ext>
            </p:extLst>
          </p:nvPr>
        </p:nvGraphicFramePr>
        <p:xfrm>
          <a:off x="6269252" y="5303991"/>
          <a:ext cx="5760000" cy="1296000"/>
        </p:xfrm>
        <a:graphic>
          <a:graphicData uri="http://schemas.openxmlformats.org/drawingml/2006/table">
            <a:tbl>
              <a:tblPr firstRow="1" bandRow="1">
                <a:tableStyleId>{5C22544A-7EE6-4342-B048-85BDC9FD1C3A}</a:tableStyleId>
              </a:tblPr>
              <a:tblGrid>
                <a:gridCol w="2880000">
                  <a:extLst>
                    <a:ext uri="{9D8B030D-6E8A-4147-A177-3AD203B41FA5}">
                      <a16:colId xmlns:a16="http://schemas.microsoft.com/office/drawing/2014/main" val="131202227"/>
                    </a:ext>
                  </a:extLst>
                </a:gridCol>
                <a:gridCol w="2880000">
                  <a:extLst>
                    <a:ext uri="{9D8B030D-6E8A-4147-A177-3AD203B41FA5}">
                      <a16:colId xmlns:a16="http://schemas.microsoft.com/office/drawing/2014/main" val="2303421579"/>
                    </a:ext>
                  </a:extLst>
                </a:gridCol>
              </a:tblGrid>
              <a:tr h="252000">
                <a:tc gridSpan="2">
                  <a:txBody>
                    <a:bodyPr/>
                    <a:lstStyle/>
                    <a:p>
                      <a:pPr algn="ctr"/>
                      <a:r>
                        <a:rPr lang="en-GB" sz="1100" dirty="0"/>
                        <a:t>York Small Attractions</a:t>
                      </a:r>
                    </a:p>
                  </a:txBody>
                  <a:tcPr marL="72000" marR="72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solidFill>
                  </a:tcPr>
                </a:tc>
                <a:tc hMerge="1">
                  <a:txBody>
                    <a:bodyPr/>
                    <a:lstStyle/>
                    <a:p>
                      <a:endParaRPr lang="en-GB" dirty="0"/>
                    </a:p>
                  </a:txBody>
                  <a:tcPr/>
                </a:tc>
                <a:extLst>
                  <a:ext uri="{0D108BD9-81ED-4DB2-BD59-A6C34878D82A}">
                    <a16:rowId xmlns:a16="http://schemas.microsoft.com/office/drawing/2014/main" val="2142678802"/>
                  </a:ext>
                </a:extLst>
              </a:tr>
              <a:tr h="1044000">
                <a:tc>
                  <a:txBody>
                    <a:bodyPr/>
                    <a:lstStyle/>
                    <a:p>
                      <a:pPr marL="228600" indent="-228600">
                        <a:buFont typeface="+mj-lt"/>
                        <a:buAutoNum type="arabicPeriod"/>
                      </a:pPr>
                      <a:r>
                        <a:rPr lang="en-GB" sz="1050" u="none" strike="noStrike" dirty="0">
                          <a:solidFill>
                            <a:schemeClr val="tx1"/>
                          </a:solidFill>
                          <a:effectLst/>
                        </a:rPr>
                        <a:t>Barley Hall</a:t>
                      </a:r>
                    </a:p>
                    <a:p>
                      <a:pPr marL="228600" marR="0" lvl="0" indent="-228600" algn="l" defTabSz="457200" rtl="0" eaLnBrk="1" fontAlgn="auto" latinLnBrk="0" hangingPunct="1">
                        <a:lnSpc>
                          <a:spcPct val="100000"/>
                        </a:lnSpc>
                        <a:spcBef>
                          <a:spcPts val="0"/>
                        </a:spcBef>
                        <a:spcAft>
                          <a:spcPts val="0"/>
                        </a:spcAft>
                        <a:buClrTx/>
                        <a:buSzTx/>
                        <a:buFont typeface="+mj-lt"/>
                        <a:buAutoNum type="arabicPeriod"/>
                        <a:tabLst/>
                        <a:defRPr/>
                      </a:pPr>
                      <a:r>
                        <a:rPr lang="en-GB" sz="1050" u="none" strike="noStrike" dirty="0">
                          <a:solidFill>
                            <a:schemeClr val="tx1"/>
                          </a:solidFill>
                          <a:effectLst/>
                        </a:rPr>
                        <a:t>Cold War Bunker </a:t>
                      </a:r>
                      <a:r>
                        <a:rPr lang="en-GB" sz="1050" i="1" u="none" strike="noStrike" dirty="0">
                          <a:solidFill>
                            <a:schemeClr val="tx1"/>
                          </a:solidFill>
                          <a:effectLst/>
                        </a:rPr>
                        <a:t>(</a:t>
                      </a:r>
                      <a:r>
                        <a:rPr lang="en-GB" sz="1050" i="1" dirty="0">
                          <a:solidFill>
                            <a:schemeClr val="tx1"/>
                          </a:solidFill>
                        </a:rPr>
                        <a:t>Closed Apr 2020-Apr 2022)</a:t>
                      </a:r>
                      <a:endParaRPr lang="en-GB" sz="1050" dirty="0"/>
                    </a:p>
                    <a:p>
                      <a:pPr marL="228600" indent="-228600">
                        <a:buFont typeface="+mj-lt"/>
                        <a:buAutoNum type="arabicPeriod"/>
                      </a:pPr>
                      <a:r>
                        <a:rPr lang="en-GB" sz="1050" u="none" strike="noStrike" dirty="0">
                          <a:solidFill>
                            <a:schemeClr val="tx1"/>
                          </a:solidFill>
                          <a:effectLst/>
                        </a:rPr>
                        <a:t>City Walls Experience </a:t>
                      </a:r>
                      <a:r>
                        <a:rPr lang="en-GB" sz="1050" i="1" u="none" strike="noStrike" dirty="0">
                          <a:solidFill>
                            <a:schemeClr val="tx1"/>
                          </a:solidFill>
                          <a:effectLst/>
                        </a:rPr>
                        <a:t>(Opened Apr 2022. Formerly Henry VII experience until Apr 2020)</a:t>
                      </a:r>
                    </a:p>
                    <a:p>
                      <a:pPr marL="228600" indent="-228600">
                        <a:buFont typeface="+mj-lt"/>
                        <a:buAutoNum type="arabicPeriod"/>
                      </a:pPr>
                      <a:r>
                        <a:rPr lang="en-GB" sz="1050" u="none" strike="noStrike" dirty="0">
                          <a:solidFill>
                            <a:schemeClr val="tx1"/>
                          </a:solidFill>
                          <a:effectLst/>
                        </a:rPr>
                        <a:t>DIG (JORVIK)</a:t>
                      </a:r>
                    </a:p>
                    <a:p>
                      <a:pPr marL="228600" indent="-228600">
                        <a:buFont typeface="+mj-lt"/>
                        <a:buAutoNum type="arabicPeriod"/>
                      </a:pPr>
                      <a:r>
                        <a:rPr lang="en-GB" sz="1050" dirty="0">
                          <a:solidFill>
                            <a:schemeClr val="tx1"/>
                          </a:solidFill>
                        </a:rPr>
                        <a:t>Fairfax House</a:t>
                      </a:r>
                      <a:endParaRPr lang="en-GB" sz="1050" u="none" strike="noStrike" dirty="0">
                        <a:solidFill>
                          <a:schemeClr val="tx1"/>
                        </a:solidFill>
                        <a:effectLst/>
                      </a:endParaRPr>
                    </a:p>
                  </a:txBody>
                  <a:tcPr marL="72000" marR="72000" marT="36000" marB="3600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228600" marR="0" lvl="0" indent="-228600" algn="l" defTabSz="457200" rtl="0" eaLnBrk="1" fontAlgn="auto" latinLnBrk="0" hangingPunct="1">
                        <a:lnSpc>
                          <a:spcPct val="100000"/>
                        </a:lnSpc>
                        <a:spcBef>
                          <a:spcPts val="0"/>
                        </a:spcBef>
                        <a:spcAft>
                          <a:spcPts val="0"/>
                        </a:spcAft>
                        <a:buClrTx/>
                        <a:buSzTx/>
                        <a:buFont typeface="+mj-lt"/>
                        <a:buAutoNum type="arabicPeriod" startAt="6"/>
                        <a:tabLst/>
                        <a:defRPr/>
                      </a:pPr>
                      <a:r>
                        <a:rPr lang="en-GB" sz="1050" u="none" strike="noStrike" dirty="0">
                          <a:solidFill>
                            <a:schemeClr val="tx1"/>
                          </a:solidFill>
                          <a:effectLst/>
                        </a:rPr>
                        <a:t>Goddards House &amp; Garden (NT)</a:t>
                      </a:r>
                      <a:endParaRPr lang="en-GB" sz="1050" dirty="0"/>
                    </a:p>
                    <a:p>
                      <a:pPr marL="228600" indent="-228600">
                        <a:buFont typeface="+mj-lt"/>
                        <a:buAutoNum type="arabicPeriod" startAt="6"/>
                      </a:pPr>
                      <a:r>
                        <a:rPr lang="en-GB" sz="1050" dirty="0">
                          <a:solidFill>
                            <a:schemeClr val="tx1"/>
                          </a:solidFill>
                        </a:rPr>
                        <a:t>M</a:t>
                      </a:r>
                      <a:r>
                        <a:rPr lang="en-GB" sz="1050" u="none" strike="noStrike" dirty="0">
                          <a:solidFill>
                            <a:schemeClr val="tx1"/>
                          </a:solidFill>
                          <a:effectLst/>
                        </a:rPr>
                        <a:t>ansion House </a:t>
                      </a:r>
                    </a:p>
                    <a:p>
                      <a:pPr marL="228600" indent="-228600">
                        <a:buFont typeface="+mj-lt"/>
                        <a:buAutoNum type="arabicPeriod" startAt="6"/>
                      </a:pPr>
                      <a:r>
                        <a:rPr lang="en-GB" sz="1050" u="none" strike="noStrike" dirty="0">
                          <a:solidFill>
                            <a:schemeClr val="tx1"/>
                          </a:solidFill>
                          <a:effectLst/>
                        </a:rPr>
                        <a:t>Merchant Adventurers Hall</a:t>
                      </a:r>
                    </a:p>
                    <a:p>
                      <a:pPr marL="228600" indent="-228600">
                        <a:buFont typeface="+mj-lt"/>
                        <a:buAutoNum type="arabicPeriod" startAt="6"/>
                      </a:pPr>
                      <a:r>
                        <a:rPr lang="en-GB" sz="1050" u="none" strike="noStrike" dirty="0">
                          <a:solidFill>
                            <a:schemeClr val="tx1"/>
                          </a:solidFill>
                          <a:effectLst/>
                        </a:rPr>
                        <a:t>The Bar Convent</a:t>
                      </a:r>
                    </a:p>
                    <a:p>
                      <a:pPr marL="228600" indent="-228600">
                        <a:buFont typeface="+mj-lt"/>
                        <a:buAutoNum type="arabicPeriod" startAt="6"/>
                      </a:pPr>
                      <a:r>
                        <a:rPr lang="en-GB" sz="1050" u="none" strike="noStrike" dirty="0">
                          <a:solidFill>
                            <a:schemeClr val="tx1"/>
                          </a:solidFill>
                          <a:effectLst/>
                        </a:rPr>
                        <a:t>Treasurer’s House </a:t>
                      </a:r>
                      <a:r>
                        <a:rPr lang="en-GB" sz="1050" i="1" u="none" strike="noStrike" dirty="0">
                          <a:solidFill>
                            <a:schemeClr val="tx1"/>
                          </a:solidFill>
                          <a:effectLst/>
                        </a:rPr>
                        <a:t>(Closed 2020)</a:t>
                      </a:r>
                    </a:p>
                    <a:p>
                      <a:pPr marL="228600" indent="-228600">
                        <a:buFont typeface="+mj-lt"/>
                        <a:buAutoNum type="arabicPeriod" startAt="6"/>
                      </a:pPr>
                      <a:r>
                        <a:rPr lang="en-GB" sz="1050" u="none" strike="noStrike" dirty="0">
                          <a:solidFill>
                            <a:schemeClr val="tx1"/>
                          </a:solidFill>
                          <a:effectLst/>
                        </a:rPr>
                        <a:t>York Army Museum</a:t>
                      </a:r>
                    </a:p>
                  </a:txBody>
                  <a:tcPr marL="72000" marR="72000" marT="36000" marB="3600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373404"/>
                  </a:ext>
                </a:extLst>
              </a:tr>
            </a:tbl>
          </a:graphicData>
        </a:graphic>
      </p:graphicFrame>
      <p:sp>
        <p:nvSpPr>
          <p:cNvPr id="2" name="Call-out: Up Arrow 1">
            <a:extLst>
              <a:ext uri="{FF2B5EF4-FFF2-40B4-BE49-F238E27FC236}">
                <a16:creationId xmlns:a16="http://schemas.microsoft.com/office/drawing/2014/main" id="{725CD9E5-18AD-7E7E-3152-B8076E38C4AE}"/>
              </a:ext>
            </a:extLst>
          </p:cNvPr>
          <p:cNvSpPr/>
          <p:nvPr/>
        </p:nvSpPr>
        <p:spPr>
          <a:xfrm>
            <a:off x="1898449" y="1729473"/>
            <a:ext cx="1181100" cy="368191"/>
          </a:xfrm>
          <a:prstGeom prst="up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100" dirty="0"/>
              <a:t>JORVIK</a:t>
            </a:r>
            <a:r>
              <a:rPr lang="en-GB" sz="1200" dirty="0"/>
              <a:t> closed</a:t>
            </a:r>
          </a:p>
        </p:txBody>
      </p:sp>
    </p:spTree>
    <p:extLst>
      <p:ext uri="{BB962C8B-B14F-4D97-AF65-F5344CB8AC3E}">
        <p14:creationId xmlns:p14="http://schemas.microsoft.com/office/powerpoint/2010/main" val="169524936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024c0d9b-2654-433f-94d5-f9c04072144b" xsi:nil="true"/>
    <lcf76f155ced4ddcb4097134ff3c332f xmlns="024c0d9b-2654-433f-94d5-f9c04072144b">
      <Terms xmlns="http://schemas.microsoft.com/office/infopath/2007/PartnerControls"/>
    </lcf76f155ced4ddcb4097134ff3c332f>
    <TaxCatchAll xmlns="03e9817e-6f57-4a7a-a4ff-d32bfcda9d14" xsi:nil="true"/>
    <SharedWithUsers xmlns="03e9817e-6f57-4a7a-a4ff-d32bfcda9d14">
      <UserInfo>
        <DisplayName>Debbie Carlisle</DisplayName>
        <AccountId>126</AccountId>
        <AccountType/>
      </UserInfo>
      <UserInfo>
        <DisplayName>Helen Wilkinson</DisplayName>
        <AccountId>68</AccountId>
        <AccountType/>
      </UserInfo>
      <UserInfo>
        <DisplayName>Ben Beard</DisplayName>
        <AccountId>25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9D539A0AF81940B3AB55E296640478" ma:contentTypeVersion="17" ma:contentTypeDescription="Create a new document." ma:contentTypeScope="" ma:versionID="bebbd6f50c727425721d101ec8f3d0fb">
  <xsd:schema xmlns:xsd="http://www.w3.org/2001/XMLSchema" xmlns:xs="http://www.w3.org/2001/XMLSchema" xmlns:p="http://schemas.microsoft.com/office/2006/metadata/properties" xmlns:ns2="024c0d9b-2654-433f-94d5-f9c04072144b" xmlns:ns3="03e9817e-6f57-4a7a-a4ff-d32bfcda9d14" targetNamespace="http://schemas.microsoft.com/office/2006/metadata/properties" ma:root="true" ma:fieldsID="aa0726af0bd559f1e31bf7a2e9e86f86" ns2:_="" ns3:_="">
    <xsd:import namespace="024c0d9b-2654-433f-94d5-f9c04072144b"/>
    <xsd:import namespace="03e9817e-6f57-4a7a-a4ff-d32bfcda9d1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c0d9b-2654-433f-94d5-f9c0407214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ce2ad16-1f2c-47f1-96c3-6d3dcec1bb3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9817e-6f57-4a7a-a4ff-d32bfcda9d1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bb856b7-1117-434c-b6c6-b60b12db649b}" ma:internalName="TaxCatchAll" ma:showField="CatchAllData" ma:web="03e9817e-6f57-4a7a-a4ff-d32bfcda9d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B56D47-138C-49C2-8BF1-78301C0CEBF7}">
  <ds:schemaRefs>
    <ds:schemaRef ds:uri="http://schemas.microsoft.com/office/2006/metadata/properties"/>
    <ds:schemaRef ds:uri="http://schemas.microsoft.com/office/infopath/2007/PartnerControls"/>
    <ds:schemaRef ds:uri="71af3243-3dd4-4a8d-8c0d-dd76da1f02a5"/>
    <ds:schemaRef ds:uri="024c0d9b-2654-433f-94d5-f9c04072144b"/>
    <ds:schemaRef ds:uri="03e9817e-6f57-4a7a-a4ff-d32bfcda9d14"/>
  </ds:schemaRefs>
</ds:datastoreItem>
</file>

<file path=customXml/itemProps2.xml><?xml version="1.0" encoding="utf-8"?>
<ds:datastoreItem xmlns:ds="http://schemas.openxmlformats.org/officeDocument/2006/customXml" ds:itemID="{CF221AAF-A4BC-4D19-BCF2-1A8D5021B1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4c0d9b-2654-433f-94d5-f9c04072144b"/>
    <ds:schemaRef ds:uri="03e9817e-6f57-4a7a-a4ff-d32bfcda9d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19FCF4-9BA2-42BF-9BD6-3E08AC6F91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Dividend</Template>
  <TotalTime>2100</TotalTime>
  <Words>568</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Gill Sans MT</vt:lpstr>
      <vt:lpstr>Times New Roman</vt:lpstr>
      <vt:lpstr>Wingdings 2</vt:lpstr>
      <vt:lpstr>Dividend</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 a Slide Title</dc:title>
  <dc:subject/>
  <dc:creator>Helen Wilkinson</dc:creator>
  <cp:keywords/>
  <dc:description/>
  <cp:lastModifiedBy>Helen Wilkinson</cp:lastModifiedBy>
  <cp:revision>6</cp:revision>
  <dcterms:created xsi:type="dcterms:W3CDTF">2022-08-03T09:25:50Z</dcterms:created>
  <dcterms:modified xsi:type="dcterms:W3CDTF">2024-03-18T12:13:23Z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0x010100989D539A0AF81940B3AB55E296640478</vt:lpwstr>
  </property>
  <property fmtid="{D5CDD505-2E9C-101B-9397-08002B2CF9AE}" pid="3" name="MediaServiceImageTags">
    <vt:lpwstr/>
  </property>
</Properties>
</file>